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" r:id="rId2"/>
    <p:sldId id="268" r:id="rId3"/>
    <p:sldId id="273" r:id="rId4"/>
    <p:sldId id="260" r:id="rId5"/>
    <p:sldId id="274" r:id="rId6"/>
    <p:sldId id="270" r:id="rId7"/>
    <p:sldId id="275" r:id="rId8"/>
    <p:sldId id="276" r:id="rId9"/>
    <p:sldId id="277" r:id="rId10"/>
    <p:sldId id="282" r:id="rId11"/>
    <p:sldId id="284" r:id="rId12"/>
    <p:sldId id="278" r:id="rId13"/>
    <p:sldId id="283" r:id="rId14"/>
    <p:sldId id="272" r:id="rId15"/>
    <p:sldId id="280" r:id="rId16"/>
    <p:sldId id="281" r:id="rId17"/>
    <p:sldId id="261" r:id="rId18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Medium"/>
      <p:regular r:id="rId29"/>
      <p:italic r:id="rId30"/>
    </p:embeddedFont>
    <p:embeddedFont>
      <p:font typeface="Montserrat SemiBold" panose="00000700000000000000"/>
      <p:regular r:id="rId31"/>
      <p:bold r:id="rId32"/>
      <p:italic r:id="rId33"/>
      <p:boldItalic r:id="rId34"/>
    </p:embeddedFont>
  </p:embeddedFontLst>
  <p:defaultTextStyle>
    <a:defPPr>
      <a:defRPr lang="es-MX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45A"/>
    <a:srgbClr val="DEC9A2"/>
    <a:srgbClr val="6E152E"/>
    <a:srgbClr val="245C4F"/>
    <a:srgbClr val="A42145"/>
    <a:srgbClr val="404040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1"/>
    <p:restoredTop sz="86384"/>
  </p:normalViewPr>
  <p:slideViewPr>
    <p:cSldViewPr snapToGrid="0" snapToObjects="1">
      <p:cViewPr varScale="1">
        <p:scale>
          <a:sx n="59" d="100"/>
          <a:sy n="59" d="100"/>
        </p:scale>
        <p:origin x="130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927D54E-8C2E-5140-8C91-3FEA4A3AB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D13BB7-3677-894F-9A14-A00678783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092CE-056A-8E4F-AA38-7AF6D4E38A72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DC28EA-8CAC-E143-B39A-5889FAF72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C73B85-DAD0-4144-A9F5-B99516FD3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3F5F3-A0C0-064E-A21B-3D52FC9E23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5397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0381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5203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8775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4544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33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201374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518693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14CE248-3D83-3947-8B82-B051BA6740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661" y="5578239"/>
            <a:ext cx="4467381" cy="11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AE351F5-DD0E-4C40-86D9-A0EEE815E5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829783"/>
            <a:ext cx="5378130" cy="989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6763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72445"/>
            <a:ext cx="5682932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AD13509-DB68-7549-9736-FA94A98552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3" y="2164080"/>
            <a:ext cx="400884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4" y="2164080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07/09/2022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4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4"/>
            <a:ext cx="4008847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E50DBFF-D115-E545-A0DC-1A29C8FCF2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854447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854447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F239226-7556-E648-870C-5E47A1FD16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661" y="5578239"/>
            <a:ext cx="4467381" cy="11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97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68554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42900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8F95EA-814B-EF45-BB1C-0D45C7C078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661" y="5578239"/>
            <a:ext cx="4467381" cy="11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64531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29001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BA22CE-4FD8-524A-9BFF-94F60482EA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724" y="5381641"/>
            <a:ext cx="3531387" cy="101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81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B093A6F-FA33-A641-BF12-42859CE936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060859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1865811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1865811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D199192-8979-2D49-99D2-A75C303464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EC009B-A644-F649-ACBD-753373B352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1A723AF-880D-124E-9BE7-D7CE76C392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C779C3-59FC-2343-9B18-A9F61BCA5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8" y="578803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1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50E88E-AADB-9A40-A84E-8EC9C219DA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91BA978-5A0F-F949-87A2-9A7290226A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07/09/2022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0" r:id="rId2"/>
    <p:sldLayoutId id="2147483664" r:id="rId3"/>
    <p:sldLayoutId id="2147483672" r:id="rId4"/>
    <p:sldLayoutId id="2147483650" r:id="rId5"/>
    <p:sldLayoutId id="2147483666" r:id="rId6"/>
    <p:sldLayoutId id="2147483667" r:id="rId7"/>
    <p:sldLayoutId id="2147483668" r:id="rId8"/>
    <p:sldLayoutId id="2147483663" r:id="rId9"/>
    <p:sldLayoutId id="2147483651" r:id="rId10"/>
    <p:sldLayoutId id="2147483653" r:id="rId11"/>
    <p:sldLayoutId id="2147483652" r:id="rId12"/>
    <p:sldLayoutId id="2147483656" r:id="rId13"/>
    <p:sldLayoutId id="2147483673" r:id="rId14"/>
    <p:sldLayoutId id="2147483654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" y="2013745"/>
            <a:ext cx="11465560" cy="1910555"/>
          </a:xfrm>
        </p:spPr>
        <p:txBody>
          <a:bodyPr/>
          <a:lstStyle/>
          <a:p>
            <a:r>
              <a:rPr lang="es-MX" dirty="0"/>
              <a:t>Teletrabajo </a:t>
            </a:r>
            <a:br>
              <a:rPr lang="es-MX" dirty="0"/>
            </a:br>
            <a:r>
              <a:rPr lang="es-MX" dirty="0"/>
              <a:t>Condiciones de seguridad y salud en el trabajo</a:t>
            </a:r>
            <a:br>
              <a:rPr lang="es-MX" dirty="0"/>
            </a:br>
            <a:endParaRPr lang="es-MX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862457" y="5203179"/>
            <a:ext cx="1859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DEC9A2"/>
                </a:solidFill>
              </a:rPr>
              <a:t>Septiembre, 2022</a:t>
            </a:r>
          </a:p>
        </p:txBody>
      </p:sp>
    </p:spTree>
    <p:extLst>
      <p:ext uri="{BB962C8B-B14F-4D97-AF65-F5344CB8AC3E}">
        <p14:creationId xmlns:p14="http://schemas.microsoft.com/office/powerpoint/2010/main" val="36210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BF47712-BA07-E6F7-BC4F-2E317075D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33" t="12918" r="18035" b="23106"/>
          <a:stretch/>
        </p:blipFill>
        <p:spPr>
          <a:xfrm>
            <a:off x="1159328" y="865414"/>
            <a:ext cx="8670472" cy="4896634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85729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8B71A69-D5A9-2292-AEFE-D4D302F70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40" t="27588" r="15491" b="22698"/>
          <a:stretch/>
        </p:blipFill>
        <p:spPr>
          <a:xfrm>
            <a:off x="408215" y="947057"/>
            <a:ext cx="10680494" cy="4571999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9472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5558" y="1860349"/>
            <a:ext cx="6689558" cy="4484985"/>
          </a:xfrm>
        </p:spPr>
        <p:txBody>
          <a:bodyPr/>
          <a:lstStyle/>
          <a:p>
            <a:pPr algn="ctr"/>
            <a:r>
              <a:rPr lang="es-MX" sz="2000" b="1" dirty="0"/>
              <a:t>Disponer de un</a:t>
            </a:r>
            <a:r>
              <a:rPr lang="es-MX" sz="2000" b="1" dirty="0">
                <a:solidFill>
                  <a:srgbClr val="FF0000"/>
                </a:solidFill>
              </a:rPr>
              <a:t> área de trabajo </a:t>
            </a:r>
            <a:r>
              <a:rPr lang="es-MX" sz="2000" b="1" dirty="0"/>
              <a:t>que se encuentre:</a:t>
            </a:r>
          </a:p>
          <a:p>
            <a:pPr algn="just"/>
            <a:endParaRPr lang="es-MX" sz="20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1600" b="1" dirty="0"/>
              <a:t>Con </a:t>
            </a:r>
            <a:r>
              <a:rPr lang="es-MX" sz="1600" b="1" dirty="0">
                <a:solidFill>
                  <a:srgbClr val="FF0000"/>
                </a:solidFill>
              </a:rPr>
              <a:t>temperatura</a:t>
            </a:r>
            <a:r>
              <a:rPr lang="es-MX" sz="1600" b="1" dirty="0"/>
              <a:t>, preferentemente, promedio de 21 grados centígrados que se perciba agradable para el tipo de actividad que realice en la jornada laboral;</a:t>
            </a:r>
          </a:p>
          <a:p>
            <a:pPr algn="just"/>
            <a:endParaRPr lang="es-MX" sz="16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FF0000"/>
                </a:solidFill>
              </a:rPr>
              <a:t>Ventilada</a:t>
            </a:r>
            <a:r>
              <a:rPr lang="es-MX" sz="1600" b="1" dirty="0"/>
              <a:t>, con renovación de aire preferentemente permanente (natural y/o forzada) durante la jornada laboral, de manera tal que no incomode por exceso de calor al teletrabajador, y</a:t>
            </a:r>
          </a:p>
          <a:p>
            <a:pPr algn="just"/>
            <a:endParaRPr lang="es-MX" sz="16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1600" b="1" dirty="0"/>
              <a:t>Libre de </a:t>
            </a:r>
            <a:r>
              <a:rPr lang="es-MX" sz="1600" b="1" dirty="0">
                <a:solidFill>
                  <a:srgbClr val="FF0000"/>
                </a:solidFill>
              </a:rPr>
              <a:t>ruido</a:t>
            </a:r>
            <a:r>
              <a:rPr lang="es-MX" sz="1600" b="1" dirty="0"/>
              <a:t> que le impida la concentración para realizar su trabajo.</a:t>
            </a:r>
          </a:p>
          <a:p>
            <a:pPr algn="just"/>
            <a:endParaRPr lang="es-MX" sz="16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MX" sz="1800" b="1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 txBox="1">
            <a:spLocks/>
          </p:cNvSpPr>
          <p:nvPr/>
        </p:nvSpPr>
        <p:spPr>
          <a:xfrm>
            <a:off x="831851" y="784707"/>
            <a:ext cx="10590892" cy="8554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s-MX" sz="3600" dirty="0"/>
              <a:t>Condiciones de seguridad y salud en el Teletrabajo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6875" t="60370" r="69375" b="11852"/>
          <a:stretch/>
        </p:blipFill>
        <p:spPr>
          <a:xfrm>
            <a:off x="1813892" y="2145856"/>
            <a:ext cx="2768048" cy="18210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3118" t="58530" r="68333" b="17958"/>
          <a:stretch/>
        </p:blipFill>
        <p:spPr>
          <a:xfrm>
            <a:off x="332961" y="4104861"/>
            <a:ext cx="4836139" cy="224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38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6A2EE2-1DBA-B508-E403-92D489462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71" t="27588" r="15893" b="27181"/>
          <a:stretch/>
        </p:blipFill>
        <p:spPr>
          <a:xfrm>
            <a:off x="734786" y="1028700"/>
            <a:ext cx="10695066" cy="418011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09356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27314"/>
            <a:ext cx="8907235" cy="1219200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CAPACITACIÓN E INFORMACIÓN  DE RIESGOS A LOS TRABAJADORES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032" y="2245359"/>
            <a:ext cx="11517167" cy="1361441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2200" b="1" dirty="0"/>
              <a:t>A los trabajadores que realicen teletrabajo, el patrón les deberá proporcionar capacitación, con énfasis en la prevención de riesgos en su lugar de trabajo, fuera del centro de trabajo, y con base en las tareas asignadas.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69408" t="62258" r="2850" b="11936"/>
          <a:stretch/>
        </p:blipFill>
        <p:spPr>
          <a:xfrm>
            <a:off x="831851" y="3808626"/>
            <a:ext cx="4418576" cy="2312047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35860" t="22688" r="37043" b="50645"/>
          <a:stretch/>
        </p:blipFill>
        <p:spPr>
          <a:xfrm>
            <a:off x="5782303" y="3805645"/>
            <a:ext cx="4104708" cy="2272249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1840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27314"/>
            <a:ext cx="8907235" cy="1219200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CAPACITACIÓN E INFORMACIÓN  DE RIESGOS A LOS TRABAJADORES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2245359"/>
            <a:ext cx="2819400" cy="3676469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2200" b="1" dirty="0"/>
              <a:t>La capacitación y adiestramiento proporcionado a los trabajadores por el patrón deberá consistir, según aplique: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849980" y="1843314"/>
            <a:ext cx="50753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>
                <a:latin typeface="Monserrat"/>
              </a:rPr>
              <a:t>En una </a:t>
            </a:r>
            <a:r>
              <a:rPr lang="es-ES" dirty="0">
                <a:solidFill>
                  <a:srgbClr val="FF0000"/>
                </a:solidFill>
                <a:latin typeface="Monserrat"/>
              </a:rPr>
              <a:t>instrucción teórica</a:t>
            </a:r>
            <a:r>
              <a:rPr lang="es-ES" dirty="0">
                <a:latin typeface="Monserrat"/>
              </a:rPr>
              <a:t>, entrenamiento práctico y, en su caso, evaluación de los conocimientos y habilidades adquiridos con al menos, lo siguiente;</a:t>
            </a:r>
          </a:p>
          <a:p>
            <a:r>
              <a:rPr lang="es-ES" dirty="0">
                <a:latin typeface="Monserrat"/>
              </a:rPr>
              <a:t> </a:t>
            </a:r>
          </a:p>
          <a:p>
            <a:pPr lvl="0"/>
            <a:r>
              <a:rPr lang="es-ES" b="1" dirty="0">
                <a:solidFill>
                  <a:srgbClr val="FF0000"/>
                </a:solidFill>
                <a:latin typeface="Monserrat"/>
              </a:rPr>
              <a:t>En la forma de reconocer, en su puesto de trabajo, fuera del centro de trabajo</a:t>
            </a:r>
            <a:r>
              <a:rPr lang="es-ES" b="1" dirty="0">
                <a:latin typeface="Monserrat"/>
              </a:rPr>
              <a:t>:</a:t>
            </a:r>
          </a:p>
          <a:p>
            <a:pPr lvl="0"/>
            <a:r>
              <a:rPr lang="es-ES" dirty="0">
                <a:latin typeface="Monserrat"/>
              </a:rPr>
              <a:t>En la manera de entender, asimilar y aplicara la Política de Teletrabajo que el patrón establezca, y</a:t>
            </a:r>
          </a:p>
          <a:p>
            <a:r>
              <a:rPr lang="es-ES" dirty="0">
                <a:latin typeface="Monserrat"/>
              </a:rPr>
              <a:t> </a:t>
            </a:r>
          </a:p>
          <a:p>
            <a:pPr lvl="0"/>
            <a:r>
              <a:rPr lang="es-ES" dirty="0">
                <a:latin typeface="Monserrat"/>
              </a:rPr>
              <a:t>Los conocimientos necesarios para el manejo de las </a:t>
            </a:r>
            <a:r>
              <a:rPr lang="es-ES" dirty="0">
                <a:solidFill>
                  <a:srgbClr val="BC945A"/>
                </a:solidFill>
                <a:latin typeface="Monserrat"/>
              </a:rPr>
              <a:t>Tecnologías de la Información y Comunicación</a:t>
            </a:r>
            <a:r>
              <a:rPr lang="es-ES" dirty="0">
                <a:latin typeface="Monserrat"/>
              </a:rPr>
              <a:t>, para el Teletrabajo.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1667" t="55376" r="47688" b="16524"/>
          <a:stretch/>
        </p:blipFill>
        <p:spPr>
          <a:xfrm>
            <a:off x="3333135" y="2920182"/>
            <a:ext cx="3351795" cy="25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17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27314"/>
            <a:ext cx="8907235" cy="1219200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CAPACITACIÓN E INFORMACIÓN  DE RIESGOS A LOS TRABAJADORES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033" y="2245359"/>
            <a:ext cx="2806304" cy="3676469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2200" b="1" dirty="0"/>
              <a:t>La capacitación y adiestramiento proporcionados a los trabajadores por el patrón deberá consistir, según aplique: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849980" y="2245359"/>
            <a:ext cx="48768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2000" dirty="0"/>
              <a:t>Los diferentes tipos de riesgos (por ejemplo, físicos, químicos, biológicos, de origen mecánico, por actos inseguros, por condiciones inseguras o peligrosas) que pudieran estar presentes en el lugar de trabajo;</a:t>
            </a:r>
          </a:p>
          <a:p>
            <a:pPr lvl="0"/>
            <a:r>
              <a:rPr lang="es-MX" sz="2000" dirty="0"/>
              <a:t> </a:t>
            </a:r>
          </a:p>
          <a:p>
            <a:pPr lvl="0"/>
            <a:r>
              <a:rPr lang="es-MX" sz="2000" dirty="0"/>
              <a:t>Factores de riesgo ergonómico por el manejo manual de cargas, por posturas forzosas o por movimientos repetitivos;</a:t>
            </a:r>
          </a:p>
          <a:p>
            <a:pPr lvl="0"/>
            <a:r>
              <a:rPr lang="es-MX" sz="2000" dirty="0"/>
              <a:t> </a:t>
            </a:r>
          </a:p>
          <a:p>
            <a:pPr lvl="0"/>
            <a:r>
              <a:rPr lang="es-MX" sz="2000" dirty="0"/>
              <a:t>Factores de riesgo psicosocial, con énfasis en la interferencia trabajo-familia,</a:t>
            </a:r>
          </a:p>
          <a:p>
            <a:endParaRPr lang="es-E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9478" t="55185" r="71668" b="14630"/>
          <a:stretch/>
        </p:blipFill>
        <p:spPr>
          <a:xfrm>
            <a:off x="3176337" y="2816678"/>
            <a:ext cx="34480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24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08BA3F5-3F0E-9540-B6C2-4BCD708D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5301" y="1754258"/>
            <a:ext cx="10126721" cy="561931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DIRECCIÓN GENERAL DE PREVISIÓN SOCIAL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1125301" y="2646331"/>
            <a:ext cx="10609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DEC9A2"/>
                </a:solidFill>
              </a:rPr>
              <a:t>DIRECCION DE NORMALIZACIÓN EN SEGURIDAD Y SALUD LABORALES</a:t>
            </a:r>
          </a:p>
          <a:p>
            <a:endParaRPr lang="es-ES" sz="2800" dirty="0">
              <a:solidFill>
                <a:srgbClr val="DEC9A2"/>
              </a:solidFill>
            </a:endParaRPr>
          </a:p>
          <a:p>
            <a:pPr algn="ctr"/>
            <a:r>
              <a:rPr lang="es-ES" sz="2800" dirty="0">
                <a:solidFill>
                  <a:schemeClr val="bg1"/>
                </a:solidFill>
              </a:rPr>
              <a:t>Subdirección de Promoción de la Normatividad en</a:t>
            </a:r>
          </a:p>
          <a:p>
            <a:pPr algn="ctr"/>
            <a:r>
              <a:rPr lang="es-ES" sz="2800" dirty="0">
                <a:solidFill>
                  <a:schemeClr val="bg1"/>
                </a:solidFill>
              </a:rPr>
              <a:t> Seguridad y Salud en el Trabajo </a:t>
            </a:r>
          </a:p>
          <a:p>
            <a:pPr algn="ctr"/>
            <a:r>
              <a:rPr lang="es-E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enrique.ghernandez@stps.gob.mx</a:t>
            </a:r>
          </a:p>
          <a:p>
            <a:pPr algn="ctr"/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43300" y="540651"/>
            <a:ext cx="648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DEC9A2"/>
                </a:solidFill>
              </a:rPr>
              <a:t>UNIDAD DE TRABAJO DIGNO</a:t>
            </a:r>
          </a:p>
        </p:txBody>
      </p:sp>
    </p:spTree>
    <p:extLst>
      <p:ext uri="{BB962C8B-B14F-4D97-AF65-F5344CB8AC3E}">
        <p14:creationId xmlns:p14="http://schemas.microsoft.com/office/powerpoint/2010/main" val="209549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1240624"/>
            <a:ext cx="4114800" cy="1029144"/>
          </a:xfrm>
        </p:spPr>
        <p:txBody>
          <a:bodyPr/>
          <a:lstStyle/>
          <a:p>
            <a:r>
              <a:rPr lang="es-MX" dirty="0"/>
              <a:t>OBJETIVO </a:t>
            </a:r>
            <a:br>
              <a:rPr lang="es-MX" dirty="0"/>
            </a:br>
            <a:br>
              <a:rPr lang="es-MX" dirty="0"/>
            </a:br>
            <a:br>
              <a:rPr lang="es-MX" dirty="0"/>
            </a:br>
            <a:br>
              <a:rPr lang="es-MX" dirty="0"/>
            </a:b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39BD9-C698-1F46-8816-49A841BC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3256" y="834224"/>
            <a:ext cx="6582444" cy="4351339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Establecer las condiciones de seguridad y salud en el trabajo para los lugares en donde las personas trabajadoras realicen Teletrabajo, a fin de prevenir riesgos a su salud y accidentes por el desempeño de sus labores</a:t>
            </a:r>
            <a:endParaRPr lang="es-ES" dirty="0"/>
          </a:p>
          <a:p>
            <a:pPr algn="just">
              <a:lnSpc>
                <a:spcPct val="120000"/>
              </a:lnSpc>
            </a:pPr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683" t="16667" r="70873" b="54550"/>
          <a:stretch/>
        </p:blipFill>
        <p:spPr>
          <a:xfrm>
            <a:off x="2167355" y="3144253"/>
            <a:ext cx="5131803" cy="339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61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1240624"/>
            <a:ext cx="4114800" cy="1029144"/>
          </a:xfrm>
        </p:spPr>
        <p:txBody>
          <a:bodyPr/>
          <a:lstStyle/>
          <a:p>
            <a:r>
              <a:rPr lang="es-MX" dirty="0"/>
              <a:t>CAMPO DE APLICACIÓN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39BD9-C698-1F46-8816-49A841BC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304" y="1240625"/>
            <a:ext cx="6638896" cy="1181734"/>
          </a:xfrm>
        </p:spPr>
        <p:txBody>
          <a:bodyPr>
            <a:noAutofit/>
          </a:bodyPr>
          <a:lstStyle/>
          <a:p>
            <a:pPr algn="just"/>
            <a:r>
              <a:rPr lang="es-MX" dirty="0"/>
              <a:t>La presente Norma Oficial Mexicana rige en toda la República Mexicana y aplica a todos los centros de trabajo, en donde se realice teletrabajo.</a:t>
            </a:r>
            <a:endParaRPr lang="es-ES" dirty="0"/>
          </a:p>
          <a:p>
            <a:pPr algn="just">
              <a:lnSpc>
                <a:spcPct val="120000"/>
              </a:lnSpc>
            </a:pP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67312" t="61685" r="4462" b="12222"/>
          <a:stretch/>
        </p:blipFill>
        <p:spPr>
          <a:xfrm>
            <a:off x="1268361" y="3288891"/>
            <a:ext cx="5161936" cy="26842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60702" t="26803" r="13947" b="38109"/>
          <a:stretch/>
        </p:blipFill>
        <p:spPr>
          <a:xfrm>
            <a:off x="6644712" y="2718729"/>
            <a:ext cx="3317435" cy="258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27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518" y="1640114"/>
            <a:ext cx="9285788" cy="4533487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BC945A"/>
                </a:solidFill>
              </a:rPr>
              <a:t>NOM-001-STPS-1993</a:t>
            </a:r>
            <a:r>
              <a:rPr lang="es-MX" sz="1800" b="1" dirty="0"/>
              <a:t>. Relativa a las condiciones de seguridad e higiene en los edificios, locales, instalaciones y áreas de los centros de trabajo.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MX" sz="18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BC945A"/>
                </a:solidFill>
              </a:rPr>
              <a:t>NOM-019-STPS-2011</a:t>
            </a:r>
            <a:r>
              <a:rPr lang="es-MX" sz="1800" b="1" dirty="0"/>
              <a:t>, Constitución, integración, organización y funcionamiento de las comisiones de seguridad e higiene.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MX" sz="18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BC945A"/>
                </a:solidFill>
              </a:rPr>
              <a:t>NOM-030-STPS-2009</a:t>
            </a:r>
            <a:r>
              <a:rPr lang="es-MX" sz="1800" b="1" dirty="0"/>
              <a:t>, Servicios preventivos de seguridad y salud en el trabajo-Funciones y actividades.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MX" sz="18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BC945A"/>
                </a:solidFill>
              </a:rPr>
              <a:t>NOM-035-STPS-2018</a:t>
            </a:r>
            <a:r>
              <a:rPr lang="es-MX" sz="1800" b="1" dirty="0"/>
              <a:t>, factores de riesgo psicosocial en el trabajo - Identificación, análisis y prevención.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MX" sz="18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BC945A"/>
                </a:solidFill>
              </a:rPr>
              <a:t>NOM-036-1-STPS-2018</a:t>
            </a:r>
            <a:r>
              <a:rPr lang="es-MX" sz="1800" b="1" dirty="0"/>
              <a:t>, Factores de riesgo ergonómico en el trabajo -Identificación, análisis, prevención y control. parte 1: manejo manual de cargas.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 txBox="1">
            <a:spLocks/>
          </p:cNvSpPr>
          <p:nvPr/>
        </p:nvSpPr>
        <p:spPr>
          <a:xfrm>
            <a:off x="831851" y="784707"/>
            <a:ext cx="10590892" cy="8554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s-MX" sz="3600" dirty="0"/>
              <a:t>NORMAS POR CONSULTAR POR EL PATRÓN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1021" t="16093" r="29785" b="55520"/>
          <a:stretch/>
        </p:blipFill>
        <p:spPr>
          <a:xfrm>
            <a:off x="9723393" y="1860884"/>
            <a:ext cx="2313950" cy="192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35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ón 1 5"/>
          <p:cNvSpPr/>
          <p:nvPr/>
        </p:nvSpPr>
        <p:spPr>
          <a:xfrm>
            <a:off x="7866588" y="2976181"/>
            <a:ext cx="2981325" cy="2981325"/>
          </a:xfrm>
          <a:prstGeom prst="irregularSeal1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Teletrabajo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554153" y="4153766"/>
            <a:ext cx="276069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Accidente de Trabajo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773840" y="3659592"/>
            <a:ext cx="213231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Actos Inseguros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285657" y="2710788"/>
            <a:ext cx="107593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Agente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6638648" y="432052"/>
            <a:ext cx="235673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Centro de Trabajo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397845" y="4632504"/>
            <a:ext cx="293221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Condiciones Inseguras</a:t>
            </a:r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111158" y="5641190"/>
            <a:ext cx="299473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Condiciones Peligrosas</a:t>
            </a:r>
            <a:endParaRPr lang="es-ES" dirty="0"/>
          </a:p>
        </p:txBody>
      </p:sp>
      <p:sp>
        <p:nvSpPr>
          <p:cNvPr id="14" name="Rectángulo 13"/>
          <p:cNvSpPr/>
          <p:nvPr/>
        </p:nvSpPr>
        <p:spPr>
          <a:xfrm>
            <a:off x="4706612" y="2093937"/>
            <a:ext cx="58945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Diagnóstico de Seguridad y Salud en el Trabajo</a:t>
            </a:r>
            <a:endParaRPr lang="es-ES" dirty="0"/>
          </a:p>
        </p:txBody>
      </p:sp>
      <p:sp>
        <p:nvSpPr>
          <p:cNvPr id="15" name="Rectángulo 14"/>
          <p:cNvSpPr/>
          <p:nvPr/>
        </p:nvSpPr>
        <p:spPr>
          <a:xfrm>
            <a:off x="3591182" y="5872003"/>
            <a:ext cx="4028667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Factores de Riesgo Ergonómico</a:t>
            </a:r>
            <a:endParaRPr lang="es-ES" dirty="0"/>
          </a:p>
        </p:txBody>
      </p:sp>
      <p:sp>
        <p:nvSpPr>
          <p:cNvPr id="16" name="Rectángulo 15"/>
          <p:cNvSpPr/>
          <p:nvPr/>
        </p:nvSpPr>
        <p:spPr>
          <a:xfrm>
            <a:off x="3591182" y="5083260"/>
            <a:ext cx="3887603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Factores de Riesgo Psicosocial</a:t>
            </a:r>
            <a:endParaRPr lang="es-ES" dirty="0"/>
          </a:p>
        </p:txBody>
      </p:sp>
      <p:sp>
        <p:nvSpPr>
          <p:cNvPr id="17" name="Rectángulo 16"/>
          <p:cNvSpPr/>
          <p:nvPr/>
        </p:nvSpPr>
        <p:spPr>
          <a:xfrm>
            <a:off x="923575" y="5127561"/>
            <a:ext cx="146065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Incidentes</a:t>
            </a:r>
            <a:endParaRPr lang="es-ES" b="1" dirty="0"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211167" y="2698917"/>
            <a:ext cx="357020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Lista de autocomprobación </a:t>
            </a:r>
            <a:endParaRPr lang="es-ES" dirty="0"/>
          </a:p>
        </p:txBody>
      </p:sp>
      <p:sp>
        <p:nvSpPr>
          <p:cNvPr id="19" name="Rectángulo 18"/>
          <p:cNvSpPr/>
          <p:nvPr/>
        </p:nvSpPr>
        <p:spPr>
          <a:xfrm>
            <a:off x="773840" y="3164535"/>
            <a:ext cx="219002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Lugar de trabajo</a:t>
            </a:r>
            <a:endParaRPr lang="es-ES" dirty="0"/>
          </a:p>
        </p:txBody>
      </p:sp>
      <p:sp>
        <p:nvSpPr>
          <p:cNvPr id="20" name="Rectángulo 19"/>
          <p:cNvSpPr/>
          <p:nvPr/>
        </p:nvSpPr>
        <p:spPr>
          <a:xfrm>
            <a:off x="1431797" y="1739221"/>
            <a:ext cx="100540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Norma</a:t>
            </a:r>
            <a:endParaRPr lang="es-ES" dirty="0"/>
          </a:p>
        </p:txBody>
      </p:sp>
      <p:sp>
        <p:nvSpPr>
          <p:cNvPr id="21" name="Rectángulo 20"/>
          <p:cNvSpPr/>
          <p:nvPr/>
        </p:nvSpPr>
        <p:spPr>
          <a:xfrm>
            <a:off x="6280179" y="1543273"/>
            <a:ext cx="289694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Política de Teletrabajo</a:t>
            </a:r>
            <a:endParaRPr lang="es-ES" dirty="0"/>
          </a:p>
        </p:txBody>
      </p:sp>
      <p:sp>
        <p:nvSpPr>
          <p:cNvPr id="22" name="Rectángulo 21"/>
          <p:cNvSpPr/>
          <p:nvPr/>
        </p:nvSpPr>
        <p:spPr>
          <a:xfrm>
            <a:off x="588351" y="2212238"/>
            <a:ext cx="247054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Riesgos de Trabajo</a:t>
            </a:r>
            <a:endParaRPr lang="es-ES" dirty="0"/>
          </a:p>
        </p:txBody>
      </p:sp>
      <p:sp>
        <p:nvSpPr>
          <p:cNvPr id="23" name="Rectángulo 22"/>
          <p:cNvSpPr/>
          <p:nvPr/>
        </p:nvSpPr>
        <p:spPr>
          <a:xfrm>
            <a:off x="5114029" y="1007037"/>
            <a:ext cx="594018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Tecnologías de la Información  y Comunicación </a:t>
            </a:r>
            <a:endParaRPr lang="es-ES" dirty="0"/>
          </a:p>
        </p:txBody>
      </p:sp>
      <p:sp>
        <p:nvSpPr>
          <p:cNvPr id="24" name="Rectángulo 23"/>
          <p:cNvSpPr/>
          <p:nvPr/>
        </p:nvSpPr>
        <p:spPr>
          <a:xfrm>
            <a:off x="4818560" y="3940861"/>
            <a:ext cx="195598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Teletrabajador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423264" y="616718"/>
            <a:ext cx="42833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300" b="1" dirty="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rPr>
              <a:t>DEFINICIONES</a:t>
            </a:r>
          </a:p>
        </p:txBody>
      </p:sp>
    </p:spTree>
    <p:extLst>
      <p:ext uri="{BB962C8B-B14F-4D97-AF65-F5344CB8AC3E}">
        <p14:creationId xmlns:p14="http://schemas.microsoft.com/office/powerpoint/2010/main" val="3458408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784707"/>
            <a:ext cx="10590892" cy="855407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PRINCIPALES OBLIGACIONES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033" y="1830329"/>
            <a:ext cx="5998683" cy="4618598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2200" b="1" dirty="0"/>
              <a:t>Contar con un </a:t>
            </a:r>
            <a:r>
              <a:rPr lang="es-MX" sz="2200" b="1" dirty="0">
                <a:solidFill>
                  <a:srgbClr val="FF0000"/>
                </a:solidFill>
              </a:rPr>
              <a:t>listado</a:t>
            </a:r>
            <a:r>
              <a:rPr lang="es-MX" sz="2200" b="1" dirty="0"/>
              <a:t> actualizado </a:t>
            </a:r>
            <a:r>
              <a:rPr lang="es-MX" sz="2200" b="1" dirty="0">
                <a:solidFill>
                  <a:srgbClr val="FF0000"/>
                </a:solidFill>
              </a:rPr>
              <a:t>de los trabajadores</a:t>
            </a:r>
            <a:r>
              <a:rPr lang="es-MX" sz="2200" b="1" dirty="0"/>
              <a:t> que realizan Teletrabajo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2200" b="1" dirty="0"/>
              <a:t>Establecer, por escrito, implantar, mantener y difundir en el centro de trabajo una </a:t>
            </a:r>
            <a:r>
              <a:rPr lang="es-MX" sz="2200" b="1" dirty="0">
                <a:solidFill>
                  <a:srgbClr val="FF0000"/>
                </a:solidFill>
              </a:rPr>
              <a:t>política de Teletrabajo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2200" b="1" dirty="0">
                <a:solidFill>
                  <a:srgbClr val="FF0000"/>
                </a:solidFill>
              </a:rPr>
              <a:t>Informar</a:t>
            </a:r>
            <a:r>
              <a:rPr lang="es-MX" sz="2200" b="1" dirty="0"/>
              <a:t> a los trabajadores respecto de los </a:t>
            </a:r>
            <a:r>
              <a:rPr lang="es-MX" sz="2200" b="1" dirty="0">
                <a:solidFill>
                  <a:srgbClr val="FF0000"/>
                </a:solidFill>
              </a:rPr>
              <a:t>riesgos</a:t>
            </a:r>
            <a:r>
              <a:rPr lang="es-MX" sz="2200" b="1" dirty="0"/>
              <a:t> relacionados con la actividad que desarrollen por </a:t>
            </a:r>
            <a:r>
              <a:rPr lang="es-MX" sz="2200" b="1" dirty="0">
                <a:solidFill>
                  <a:srgbClr val="FF0000"/>
                </a:solidFill>
              </a:rPr>
              <a:t>agentes físicos</a:t>
            </a:r>
            <a:r>
              <a:rPr lang="es-MX" sz="2200" b="1" dirty="0"/>
              <a:t>, y las posibles alteraciones a la salud por la exposición a los </a:t>
            </a:r>
            <a:r>
              <a:rPr lang="es-MX" sz="2200" b="1" dirty="0">
                <a:solidFill>
                  <a:srgbClr val="FF0000"/>
                </a:solidFill>
              </a:rPr>
              <a:t>factores</a:t>
            </a:r>
            <a:r>
              <a:rPr lang="es-MX" sz="2200" b="1" dirty="0"/>
              <a:t> de riesgo </a:t>
            </a:r>
            <a:r>
              <a:rPr lang="es-MX" sz="2200" b="1" dirty="0">
                <a:solidFill>
                  <a:srgbClr val="FF0000"/>
                </a:solidFill>
              </a:rPr>
              <a:t>ergonómico</a:t>
            </a:r>
            <a:r>
              <a:rPr lang="es-MX" sz="2200" b="1" dirty="0"/>
              <a:t> y factores de riesgo </a:t>
            </a:r>
            <a:r>
              <a:rPr lang="es-MX" sz="2200" b="1" dirty="0">
                <a:solidFill>
                  <a:srgbClr val="FF0000"/>
                </a:solidFill>
              </a:rPr>
              <a:t>psicosocial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MX" sz="22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75537" t="55950" r="2851" b="17097"/>
          <a:stretch/>
        </p:blipFill>
        <p:spPr>
          <a:xfrm>
            <a:off x="8789458" y="2007310"/>
            <a:ext cx="1974105" cy="13848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74892" t="57957" r="17850" b="34875"/>
          <a:stretch/>
        </p:blipFill>
        <p:spPr>
          <a:xfrm>
            <a:off x="6851519" y="3759326"/>
            <a:ext cx="3451124" cy="19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80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723" y="1860349"/>
            <a:ext cx="3682509" cy="3676469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2000" b="1" dirty="0"/>
              <a:t>Establecer el proceso de implementación del Teletrabajo para el centro de trabajo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MX" sz="20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MX" sz="20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MX" sz="20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2000" b="1" dirty="0"/>
              <a:t>Proporcionar a los </a:t>
            </a:r>
            <a:r>
              <a:rPr lang="es-MX" sz="2000" b="1" dirty="0" err="1"/>
              <a:t>Teletrabajadores</a:t>
            </a:r>
            <a:r>
              <a:rPr lang="es-MX" sz="2000" b="1" dirty="0"/>
              <a:t> que desarrollen Teletrabajo fuera del centro de trabajo, según aplique, lo siguiente: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MX" sz="2000" b="1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 txBox="1">
            <a:spLocks/>
          </p:cNvSpPr>
          <p:nvPr/>
        </p:nvSpPr>
        <p:spPr>
          <a:xfrm>
            <a:off x="831851" y="784707"/>
            <a:ext cx="10590892" cy="8554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s-MX" sz="3600"/>
              <a:t>PRINCIPALES OBLIGACIONES DEL PATRÓN</a:t>
            </a:r>
            <a:endParaRPr lang="es-MX" sz="3600" dirty="0"/>
          </a:p>
        </p:txBody>
      </p:sp>
      <p:sp>
        <p:nvSpPr>
          <p:cNvPr id="2" name="Rectángulo 1"/>
          <p:cNvSpPr/>
          <p:nvPr/>
        </p:nvSpPr>
        <p:spPr>
          <a:xfrm>
            <a:off x="4396299" y="4012265"/>
            <a:ext cx="56781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dirty="0"/>
              <a:t>Los </a:t>
            </a:r>
            <a:r>
              <a:rPr lang="es-MX" dirty="0">
                <a:solidFill>
                  <a:srgbClr val="FF0000"/>
                </a:solidFill>
              </a:rPr>
              <a:t>insumos</a:t>
            </a:r>
            <a:r>
              <a:rPr lang="es-MX" dirty="0"/>
              <a:t> necesarios para su desempeño, como por ejemplo el envío de la información vía digital, o la impresión de ésta;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dirty="0"/>
              <a:t>Las </a:t>
            </a:r>
            <a:r>
              <a:rPr lang="es-MX" dirty="0">
                <a:solidFill>
                  <a:srgbClr val="FF0000"/>
                </a:solidFill>
              </a:rPr>
              <a:t>instrucciones</a:t>
            </a:r>
            <a:r>
              <a:rPr lang="es-MX" dirty="0"/>
              <a:t> para adecuado uso de los equipos de cómputo, sillas ergonómicas, impresoras, entre otros, que le proporcione a su resguardo, y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MX" dirty="0"/>
              <a:t> En su caso, el </a:t>
            </a:r>
            <a:r>
              <a:rPr lang="es-MX" dirty="0">
                <a:solidFill>
                  <a:srgbClr val="FF0000"/>
                </a:solidFill>
              </a:rPr>
              <a:t>equipo de protección </a:t>
            </a:r>
            <a:r>
              <a:rPr lang="es-MX" dirty="0"/>
              <a:t>personal requerido para su trabajo.</a:t>
            </a:r>
          </a:p>
        </p:txBody>
      </p:sp>
      <p:sp>
        <p:nvSpPr>
          <p:cNvPr id="6" name="Abrir llave 5"/>
          <p:cNvSpPr/>
          <p:nvPr/>
        </p:nvSpPr>
        <p:spPr>
          <a:xfrm>
            <a:off x="4034971" y="3994484"/>
            <a:ext cx="224589" cy="2326105"/>
          </a:xfrm>
          <a:prstGeom prst="leftBrace">
            <a:avLst>
              <a:gd name="adj1" fmla="val 8333"/>
              <a:gd name="adj2" fmla="val 52544"/>
            </a:avLst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47064" t="18191" r="42847" b="62801"/>
          <a:stretch/>
        </p:blipFill>
        <p:spPr>
          <a:xfrm>
            <a:off x="5071902" y="1713672"/>
            <a:ext cx="2021016" cy="21417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46183" t="44193" r="36559" b="39463"/>
          <a:stretch/>
        </p:blipFill>
        <p:spPr>
          <a:xfrm>
            <a:off x="7700531" y="1804453"/>
            <a:ext cx="3722212" cy="19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5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723" y="1860349"/>
            <a:ext cx="10933540" cy="3676469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2000" b="1" dirty="0"/>
              <a:t>Establecer programas y mecanismos para proporcionar </a:t>
            </a:r>
            <a:r>
              <a:rPr lang="es-MX" sz="2000" b="1" dirty="0">
                <a:solidFill>
                  <a:srgbClr val="FF0000"/>
                </a:solidFill>
              </a:rPr>
              <a:t>mantenimiento</a:t>
            </a:r>
            <a:r>
              <a:rPr lang="es-MX" sz="2000" b="1" dirty="0"/>
              <a:t> a los equipos proporcionados a los </a:t>
            </a:r>
            <a:r>
              <a:rPr lang="es-MX" sz="2000" b="1" dirty="0" err="1"/>
              <a:t>teletrabajadores</a:t>
            </a:r>
            <a:r>
              <a:rPr lang="es-MX" sz="2000" b="1" dirty="0"/>
              <a:t>, para realizar sus actividades.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2000" b="1" dirty="0"/>
              <a:t>Proporcionar </a:t>
            </a:r>
            <a:r>
              <a:rPr lang="es-MX" sz="2000" b="1" dirty="0">
                <a:solidFill>
                  <a:srgbClr val="FF0000"/>
                </a:solidFill>
              </a:rPr>
              <a:t>capacitación</a:t>
            </a:r>
            <a:r>
              <a:rPr lang="es-MX" sz="2000" b="1" dirty="0"/>
              <a:t> sobre las condiciones de seguridad y salud que deben contar y conservar en su lugar de trabajo, para garantizar la adaptación, aprendizaje y el uso adecuado de las tecnologías de la información de las personas trabajadoras en la modalidad de teletrabajo, con especial énfasis en aquellas que cambien de modalidad de presencial a teletrabajo.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2000" b="1" dirty="0"/>
              <a:t>Dar seguimiento a los </a:t>
            </a:r>
            <a:r>
              <a:rPr lang="es-MX" sz="2000" b="1" dirty="0">
                <a:solidFill>
                  <a:srgbClr val="FF0000"/>
                </a:solidFill>
              </a:rPr>
              <a:t>avisos de accidente de trabajo </a:t>
            </a:r>
            <a:r>
              <a:rPr lang="es-MX" sz="2000" b="1" dirty="0"/>
              <a:t>que, en su caso, le reporten las personas trabajadoras o sus familiares, cuando hayan sufrido un accidente fuera del centro de trabajo, con motivo o en ejercicio de sus actividades de Teletrabajo.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 txBox="1">
            <a:spLocks/>
          </p:cNvSpPr>
          <p:nvPr/>
        </p:nvSpPr>
        <p:spPr>
          <a:xfrm>
            <a:off x="831851" y="784707"/>
            <a:ext cx="10590892" cy="8554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s-MX" sz="3600"/>
              <a:t>PRINCIPALES OBLIGACIONES DEL PATRÓN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585739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723" y="1860349"/>
            <a:ext cx="9008488" cy="4743651"/>
          </a:xfrm>
        </p:spPr>
        <p:txBody>
          <a:bodyPr/>
          <a:lstStyle/>
          <a:p>
            <a:pPr algn="ctr"/>
            <a:r>
              <a:rPr lang="es-MX" sz="2000" b="1" dirty="0"/>
              <a:t>Disponer de un</a:t>
            </a:r>
            <a:r>
              <a:rPr lang="es-MX" sz="2000" b="1" dirty="0">
                <a:solidFill>
                  <a:srgbClr val="FF0000"/>
                </a:solidFill>
              </a:rPr>
              <a:t> área de trabajo </a:t>
            </a:r>
            <a:r>
              <a:rPr lang="es-MX" sz="2000" b="1" dirty="0"/>
              <a:t>que se encuentre:</a:t>
            </a:r>
          </a:p>
          <a:p>
            <a:pPr algn="just"/>
            <a:endParaRPr lang="es-MX" sz="20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BC945A"/>
                </a:solidFill>
              </a:rPr>
              <a:t>Limpia y ordenada </a:t>
            </a:r>
            <a:r>
              <a:rPr lang="es-MX" sz="1600" b="1" dirty="0"/>
              <a:t>que evite accidentes que se produzcan por golpes y caídas, como consecuencia de un ambiente desordenado o sucio, suelos resbaladizos, materiales colocados fuera de su lugar y acumulación de material sobrante o de desperdicio;</a:t>
            </a:r>
          </a:p>
          <a:p>
            <a:pPr algn="just"/>
            <a:endParaRPr lang="es-MX" sz="16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BC945A"/>
                </a:solidFill>
              </a:rPr>
              <a:t>Despejada</a:t>
            </a:r>
            <a:r>
              <a:rPr lang="es-MX" sz="1600" b="1" dirty="0"/>
              <a:t> de objetos que puedan obstaculizar sus actividades bajo la modalidad de teletrabajo, como un principio básico de seguridad, colocando cerca del lugar de uso los elementos más utilizados, y más alejados los de uso infrecuente u ocasional;</a:t>
            </a:r>
          </a:p>
          <a:p>
            <a:pPr algn="just"/>
            <a:endParaRPr lang="es-MX" sz="16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BC945A"/>
                </a:solidFill>
              </a:rPr>
              <a:t>Iluminada</a:t>
            </a:r>
            <a:r>
              <a:rPr lang="es-MX" sz="1600" b="1" dirty="0"/>
              <a:t>, sin que provoque deslumbramiento por exceso de iluminación ni fatiga visual por iluminación deficiente. La iluminación puede ser natural y/o artificial. Tratándose de iluminación artificial localizada, al menos debe ser con una luminaria de potencia mínima de 60 Watts, a una distancia de al menos 50 cm de la superficie de la estación de trabajo;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MX" sz="1800" b="1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 txBox="1">
            <a:spLocks/>
          </p:cNvSpPr>
          <p:nvPr/>
        </p:nvSpPr>
        <p:spPr>
          <a:xfrm>
            <a:off x="831851" y="784707"/>
            <a:ext cx="10590892" cy="8554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s-MX" sz="3600" dirty="0"/>
              <a:t>Condiciones de seguridad y salud en el Teletrabajo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7430" t="59841" r="35809" b="11254"/>
          <a:stretch/>
        </p:blipFill>
        <p:spPr>
          <a:xfrm>
            <a:off x="9852861" y="2266950"/>
            <a:ext cx="2183788" cy="13268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56381" t="23623" r="27203" b="51883"/>
          <a:stretch/>
        </p:blipFill>
        <p:spPr>
          <a:xfrm>
            <a:off x="9626766" y="3698583"/>
            <a:ext cx="2339140" cy="196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712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1023</TotalTime>
  <Words>1103</Words>
  <Application>Microsoft Office PowerPoint</Application>
  <PresentationFormat>Panorámica</PresentationFormat>
  <Paragraphs>98</Paragraphs>
  <Slides>17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5" baseType="lpstr">
      <vt:lpstr>Montserrat SemiBold</vt:lpstr>
      <vt:lpstr>Wingdings</vt:lpstr>
      <vt:lpstr>Calibri</vt:lpstr>
      <vt:lpstr>Monserrat</vt:lpstr>
      <vt:lpstr>Montserrat Medium</vt:lpstr>
      <vt:lpstr>Arial</vt:lpstr>
      <vt:lpstr>Montserrat</vt:lpstr>
      <vt:lpstr>Tema de Office</vt:lpstr>
      <vt:lpstr>Teletrabajo  Condiciones de seguridad y salud en el trabajo </vt:lpstr>
      <vt:lpstr>OBJETIVO      </vt:lpstr>
      <vt:lpstr>CAMPO DE APLICACIÓN</vt:lpstr>
      <vt:lpstr>Presentación de PowerPoint</vt:lpstr>
      <vt:lpstr>Presentación de PowerPoint</vt:lpstr>
      <vt:lpstr>PRINCIPALES OBLIGACIONES DEL PATRÓN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CAPACITACIÓN E INFORMACIÓN  DE RIESGOS A LOS TRABAJADORES</vt:lpstr>
      <vt:lpstr>CAPACITACIÓN E INFORMACIÓN  DE RIESGOS A LOS TRABAJADORES</vt:lpstr>
      <vt:lpstr>CAPACITACIÓN E INFORMACIÓN  DE RIESGOS A LOS TRABAJADORES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Cointa Lagunes Cruz</cp:lastModifiedBy>
  <cp:revision>61</cp:revision>
  <dcterms:created xsi:type="dcterms:W3CDTF">2018-12-04T03:27:02Z</dcterms:created>
  <dcterms:modified xsi:type="dcterms:W3CDTF">2022-09-08T00:36:26Z</dcterms:modified>
</cp:coreProperties>
</file>