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76" r:id="rId2"/>
  </p:sldMasterIdLst>
  <p:notesMasterIdLst>
    <p:notesMasterId r:id="rId22"/>
  </p:notesMasterIdLst>
  <p:handoutMasterIdLst>
    <p:handoutMasterId r:id="rId23"/>
  </p:handoutMasterIdLst>
  <p:sldIdLst>
    <p:sldId id="289" r:id="rId3"/>
    <p:sldId id="308" r:id="rId4"/>
    <p:sldId id="312" r:id="rId5"/>
    <p:sldId id="313" r:id="rId6"/>
    <p:sldId id="273" r:id="rId7"/>
    <p:sldId id="275" r:id="rId8"/>
    <p:sldId id="276" r:id="rId9"/>
    <p:sldId id="277" r:id="rId10"/>
    <p:sldId id="279" r:id="rId11"/>
    <p:sldId id="280" r:id="rId12"/>
    <p:sldId id="284" r:id="rId13"/>
    <p:sldId id="278" r:id="rId14"/>
    <p:sldId id="286" r:id="rId15"/>
    <p:sldId id="281" r:id="rId16"/>
    <p:sldId id="282" r:id="rId17"/>
    <p:sldId id="283" r:id="rId18"/>
    <p:sldId id="285" r:id="rId19"/>
    <p:sldId id="288" r:id="rId20"/>
    <p:sldId id="303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Montserrat SemiBold" panose="020B0604020202020204" charset="0"/>
      <p:regular r:id="rId30"/>
      <p:bold r:id="rId31"/>
      <p:italic r:id="rId32"/>
      <p:boldItalic r:id="rId33"/>
    </p:embeddedFont>
    <p:embeddedFont>
      <p:font typeface="Montserrat Medium" panose="020B060402020202020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 ExtraBold" panose="020B0604020202020204" charset="0"/>
      <p:bold r:id="rId40"/>
      <p:boldItalic r:id="rId41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9A2"/>
    <a:srgbClr val="6E152E"/>
    <a:srgbClr val="BC945A"/>
    <a:srgbClr val="404040"/>
    <a:srgbClr val="A42145"/>
    <a:srgbClr val="245C4F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83"/>
    <p:restoredTop sz="95761"/>
  </p:normalViewPr>
  <p:slideViewPr>
    <p:cSldViewPr snapToGrid="0" snapToObjects="1">
      <p:cViewPr varScale="1">
        <p:scale>
          <a:sx n="73" d="100"/>
          <a:sy n="73" d="100"/>
        </p:scale>
        <p:origin x="84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96"/>
    </p:cViewPr>
  </p:sorter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983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3107-FFE8-3645-B89F-777090C37BF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33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201374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4C0CEEA-CC41-BD4B-90BF-90306843A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617" y="5447726"/>
            <a:ext cx="4467381" cy="11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309E3FB-4D88-FE42-95B2-7401B4B79B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xmlns="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xmlns="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xmlns="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4873F22-AE1C-3B44-9020-B27D6B44D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6FAF0D7-AAF3-B041-9488-9358BF681C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7520B90-92BC-7947-BD82-9B84395AC2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08/09/2022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DCC5B00-BCA9-C54B-88D3-8BEDB6F6E9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75BD7A3-113E-6F45-9C70-D0C78D9584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724" y="5381641"/>
            <a:ext cx="3531387" cy="10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8E62181-4833-E243-8478-DD0949822D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661" y="5578239"/>
            <a:ext cx="4467381" cy="11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6396-8899-9440-AB10-0F30141A88F0}" type="datetimeFigureOut">
              <a:rPr lang="es-ES_tradnl" smtClean="0"/>
              <a:t>08/09/2022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E30B-F660-B542-8722-724CDF9659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1364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6396-8899-9440-AB10-0F30141A88F0}" type="datetimeFigureOut">
              <a:rPr lang="es-ES_tradnl" smtClean="0"/>
              <a:t>08/09/2022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E30B-F660-B542-8722-724CDF9659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7220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6396-8899-9440-AB10-0F30141A88F0}" type="datetimeFigureOut">
              <a:rPr lang="es-ES_tradnl" smtClean="0"/>
              <a:t>08/09/2022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E30B-F660-B542-8722-724CDF9659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554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DEAE038-3AB8-C148-A534-B31B709558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724" y="5381641"/>
            <a:ext cx="3531387" cy="10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6396-8899-9440-AB10-0F30141A88F0}" type="datetimeFigureOut">
              <a:rPr lang="es-ES_tradnl" smtClean="0"/>
              <a:t>08/09/2022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E30B-F660-B542-8722-724CDF9659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5065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6396-8899-9440-AB10-0F30141A88F0}" type="datetimeFigureOut">
              <a:rPr lang="es-ES_tradnl" smtClean="0"/>
              <a:t>08/09/2022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E30B-F660-B542-8722-724CDF9659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5218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6396-8899-9440-AB10-0F30141A88F0}" type="datetimeFigureOut">
              <a:rPr lang="es-ES_tradnl" smtClean="0"/>
              <a:t>08/09/2022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E30B-F660-B542-8722-724CDF9659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7769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6396-8899-9440-AB10-0F30141A88F0}" type="datetimeFigureOut">
              <a:rPr lang="es-ES_tradnl" smtClean="0"/>
              <a:t>08/09/2022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E30B-F660-B542-8722-724CDF9659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1246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6396-8899-9440-AB10-0F30141A88F0}" type="datetimeFigureOut">
              <a:rPr lang="es-ES_tradnl" smtClean="0"/>
              <a:t>08/09/2022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E30B-F660-B542-8722-724CDF9659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3851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6396-8899-9440-AB10-0F30141A88F0}" type="datetimeFigureOut">
              <a:rPr lang="es-ES_tradnl" smtClean="0"/>
              <a:t>08/09/2022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E30B-F660-B542-8722-724CDF9659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9271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6396-8899-9440-AB10-0F30141A88F0}" type="datetimeFigureOut">
              <a:rPr lang="es-ES_tradnl" smtClean="0"/>
              <a:t>08/09/2022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E30B-F660-B542-8722-724CDF9659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84299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6396-8899-9440-AB10-0F30141A88F0}" type="datetimeFigureOut">
              <a:rPr lang="es-ES_tradnl" smtClean="0"/>
              <a:t>08/09/2022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E30B-F660-B542-8722-724CDF9659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4137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201374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14CE248-3D83-3947-8B82-B051BA6740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661" y="5578239"/>
            <a:ext cx="4467381" cy="11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00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F239226-7556-E648-870C-5E47A1FD16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661" y="5578239"/>
            <a:ext cx="4467381" cy="11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3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xmlns="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xmlns="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xmlns="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9880DDB-0CBA-214F-B042-FB242D01DB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BD09AC1-79CA-B14F-B0C9-6B5E79DA84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D074313-D49A-1D41-89D5-D68D53A2B1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D074313-D49A-1D41-89D5-D68D53A2B1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C7D46B89-02A5-F641-B1DB-0D5B2C3EDEB7}"/>
              </a:ext>
            </a:extLst>
          </p:cNvPr>
          <p:cNvSpPr/>
          <p:nvPr userDrawn="1"/>
        </p:nvSpPr>
        <p:spPr>
          <a:xfrm>
            <a:off x="0" y="0"/>
            <a:ext cx="225424" cy="1606550"/>
          </a:xfrm>
          <a:prstGeom prst="rect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747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50F0CCB-1C00-A84F-B942-DC1AA36E22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E248E8A-B30D-194D-95E0-283300CE27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F6C708F8-8C3C-554B-A925-AE51E6C3FB02}"/>
              </a:ext>
            </a:extLst>
          </p:cNvPr>
          <p:cNvSpPr/>
          <p:nvPr userDrawn="1"/>
        </p:nvSpPr>
        <p:spPr>
          <a:xfrm>
            <a:off x="0" y="0"/>
            <a:ext cx="225424" cy="1606550"/>
          </a:xfrm>
          <a:prstGeom prst="rect">
            <a:avLst/>
          </a:prstGeom>
          <a:solidFill>
            <a:srgbClr val="A42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D4B5072-4512-C948-B8F2-1E29410B39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3544" y="211894"/>
            <a:ext cx="2342033" cy="6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08/09/2022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74" r:id="rId6"/>
    <p:sldLayoutId id="2147483666" r:id="rId7"/>
    <p:sldLayoutId id="2147483667" r:id="rId8"/>
    <p:sldLayoutId id="2147483675" r:id="rId9"/>
    <p:sldLayoutId id="2147483668" r:id="rId10"/>
    <p:sldLayoutId id="2147483663" r:id="rId11"/>
    <p:sldLayoutId id="2147483651" r:id="rId12"/>
    <p:sldLayoutId id="2147483653" r:id="rId13"/>
    <p:sldLayoutId id="2147483652" r:id="rId14"/>
    <p:sldLayoutId id="2147483656" r:id="rId15"/>
    <p:sldLayoutId id="2147483673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A6396-8899-9440-AB10-0F30141A88F0}" type="datetimeFigureOut">
              <a:rPr lang="es-ES_tradnl" smtClean="0"/>
              <a:t>08/09/2022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3E30B-F660-B542-8722-724CDF9659D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488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48" y="539997"/>
            <a:ext cx="11465560" cy="2812539"/>
          </a:xfrm>
        </p:spPr>
        <p:txBody>
          <a:bodyPr>
            <a:normAutofit/>
          </a:bodyPr>
          <a:lstStyle/>
          <a:p>
            <a:r>
              <a:rPr lang="es-MX" dirty="0"/>
              <a:t>Proyecto de Norma Oficial Mexicana </a:t>
            </a:r>
            <a:r>
              <a:rPr lang="es-MX" i="1" dirty="0"/>
              <a:t>PROY-NOM-037-STPS-2022, Teletrabajo-Condiciones de seguridad y salud en el trabajo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960B3F23-9DF6-9624-2885-E49794CFDA3E}"/>
              </a:ext>
            </a:extLst>
          </p:cNvPr>
          <p:cNvSpPr txBox="1">
            <a:spLocks/>
          </p:cNvSpPr>
          <p:nvPr/>
        </p:nvSpPr>
        <p:spPr>
          <a:xfrm>
            <a:off x="2051179" y="3770501"/>
            <a:ext cx="8089641" cy="8894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Montserrat SemiBold" panose="000007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DRA COINTA LAGUNES CRUZ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MX" sz="2000" dirty="0">
                <a:solidFill>
                  <a:prstClr val="white"/>
                </a:solidFill>
              </a:rPr>
              <a:t>DIRECTORA DE NORMALIZACION EN SEGURIDAD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MX" sz="2000" dirty="0">
                <a:solidFill>
                  <a:prstClr val="white"/>
                </a:solidFill>
              </a:rPr>
              <a:t> Y SALUD EN EL TRABAJO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anose="000007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115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5AD7F92-F0A2-204C-93D3-C1A39AA56BD9}"/>
              </a:ext>
            </a:extLst>
          </p:cNvPr>
          <p:cNvSpPr/>
          <p:nvPr/>
        </p:nvSpPr>
        <p:spPr>
          <a:xfrm>
            <a:off x="442404" y="1335984"/>
            <a:ext cx="31096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Montserrat" pitchFamily="2" charset="77"/>
              </a:rPr>
              <a:t>Elaborar</a:t>
            </a:r>
            <a:r>
              <a:rPr lang="es-MX" sz="2000" b="1" dirty="0">
                <a:solidFill>
                  <a:srgbClr val="BC945A"/>
                </a:solidFill>
                <a:latin typeface="Montserrat" pitchFamily="2" charset="77"/>
              </a:rPr>
              <a:t> programas y mecanismos </a:t>
            </a:r>
            <a:r>
              <a:rPr lang="es-MX" sz="2000" dirty="0">
                <a:latin typeface="Montserrat" pitchFamily="2" charset="77"/>
              </a:rPr>
              <a:t>para mantenimiento a los equipos.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2A1D22F-9100-9240-8F74-ECE92016135B}"/>
              </a:ext>
            </a:extLst>
          </p:cNvPr>
          <p:cNvSpPr/>
          <p:nvPr/>
        </p:nvSpPr>
        <p:spPr>
          <a:xfrm>
            <a:off x="0" y="-5238"/>
            <a:ext cx="12192000" cy="780153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759DED54-BD9F-5D48-8AAD-6C3E74E4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375" y="292309"/>
            <a:ext cx="10851250" cy="482606"/>
          </a:xfrm>
        </p:spPr>
        <p:txBody>
          <a:bodyPr>
            <a:noAutofit/>
          </a:bodyPr>
          <a:lstStyle/>
          <a:p>
            <a:r>
              <a:rPr lang="es-MX" sz="4000" b="0" dirty="0">
                <a:solidFill>
                  <a:srgbClr val="DEC9A2"/>
                </a:solidFill>
                <a:latin typeface="Montserrat" pitchFamily="2" charset="77"/>
              </a:rPr>
              <a:t>OBLIGACIONES DEL PATRÓN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84A89D7-76B5-F540-9BE2-FD09F4FE3F77}"/>
              </a:ext>
            </a:extLst>
          </p:cNvPr>
          <p:cNvSpPr/>
          <p:nvPr/>
        </p:nvSpPr>
        <p:spPr>
          <a:xfrm>
            <a:off x="3880196" y="1335984"/>
            <a:ext cx="38922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Montserrat" pitchFamily="2" charset="77"/>
              </a:rPr>
              <a:t>Proporcionar</a:t>
            </a:r>
            <a:r>
              <a:rPr lang="es-MX" sz="2000" b="1" dirty="0">
                <a:solidFill>
                  <a:srgbClr val="BC945A"/>
                </a:solidFill>
                <a:latin typeface="Montserrat" pitchFamily="2" charset="77"/>
              </a:rPr>
              <a:t> capacitación </a:t>
            </a:r>
            <a:r>
              <a:rPr lang="es-MX" sz="2000" dirty="0">
                <a:latin typeface="Montserrat" pitchFamily="2" charset="77"/>
              </a:rPr>
              <a:t>sobre las condiciones de seguridad y salud que deben tener y mantener en su lugar de trabajo.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2BE56035-1C22-4847-9AE5-56BDD292D28D}"/>
              </a:ext>
            </a:extLst>
          </p:cNvPr>
          <p:cNvSpPr/>
          <p:nvPr/>
        </p:nvSpPr>
        <p:spPr>
          <a:xfrm>
            <a:off x="8100504" y="1335984"/>
            <a:ext cx="38922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Montserrat" pitchFamily="2" charset="77"/>
              </a:rPr>
              <a:t>Dar </a:t>
            </a:r>
            <a:r>
              <a:rPr lang="es-MX" sz="2000" b="1" dirty="0">
                <a:solidFill>
                  <a:srgbClr val="BC945A"/>
                </a:solidFill>
                <a:latin typeface="Montserrat" pitchFamily="2" charset="77"/>
              </a:rPr>
              <a:t>seguimiento a los avisos de accidente de trabajo </a:t>
            </a:r>
            <a:r>
              <a:rPr lang="es-MX" sz="2000" dirty="0">
                <a:latin typeface="Montserrat" pitchFamily="2" charset="77"/>
              </a:rPr>
              <a:t>que, en su caso, le reporten las personas trabajadoras o sus familiares.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083A9380-9B8D-BD42-95D6-80A410A69989}"/>
              </a:ext>
            </a:extLst>
          </p:cNvPr>
          <p:cNvSpPr/>
          <p:nvPr/>
        </p:nvSpPr>
        <p:spPr>
          <a:xfrm rot="16200000">
            <a:off x="6023691" y="-2499310"/>
            <a:ext cx="159043" cy="12194957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E227A99-5B5D-DF40-907A-FB24B0FC6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10" b="50000"/>
          <a:stretch/>
        </p:blipFill>
        <p:spPr>
          <a:xfrm>
            <a:off x="-1" y="3677690"/>
            <a:ext cx="12211219" cy="3180310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BD2FEAD9-A289-F71C-1BED-17BDC3F91FA8}"/>
              </a:ext>
            </a:extLst>
          </p:cNvPr>
          <p:cNvCxnSpPr/>
          <p:nvPr/>
        </p:nvCxnSpPr>
        <p:spPr>
          <a:xfrm>
            <a:off x="3768436" y="1066800"/>
            <a:ext cx="0" cy="19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3BF9D49C-3DAE-7620-67BF-DE283027D91E}"/>
              </a:ext>
            </a:extLst>
          </p:cNvPr>
          <p:cNvCxnSpPr/>
          <p:nvPr/>
        </p:nvCxnSpPr>
        <p:spPr>
          <a:xfrm>
            <a:off x="7966364" y="1066800"/>
            <a:ext cx="0" cy="19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350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2A1D22F-9100-9240-8F74-ECE92016135B}"/>
              </a:ext>
            </a:extLst>
          </p:cNvPr>
          <p:cNvSpPr/>
          <p:nvPr/>
        </p:nvSpPr>
        <p:spPr>
          <a:xfrm>
            <a:off x="0" y="0"/>
            <a:ext cx="12192000" cy="780153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6A0EACF6-9BA9-AF47-878F-7B2A4EAAA373}"/>
              </a:ext>
            </a:extLst>
          </p:cNvPr>
          <p:cNvSpPr txBox="1">
            <a:spLocks/>
          </p:cNvSpPr>
          <p:nvPr/>
        </p:nvSpPr>
        <p:spPr>
          <a:xfrm>
            <a:off x="1098652" y="1424358"/>
            <a:ext cx="9994695" cy="1597058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0" algn="ctr">
              <a:lnSpc>
                <a:spcPct val="100000"/>
              </a:lnSpc>
              <a:buClr>
                <a:srgbClr val="6E152E"/>
              </a:buClr>
            </a:pPr>
            <a:r>
              <a:rPr lang="es-MX" sz="2800" b="1" dirty="0">
                <a:solidFill>
                  <a:srgbClr val="BC945A"/>
                </a:solidFill>
              </a:rPr>
              <a:t>Compartir la documentación </a:t>
            </a:r>
            <a:r>
              <a:rPr lang="es-MX" sz="2800" dirty="0">
                <a:solidFill>
                  <a:schemeClr val="tx1"/>
                </a:solidFill>
              </a:rPr>
              <a:t>que resulte del cumplimiento de la presente Norma a la Comisión de Seguridad e Higiene</a:t>
            </a:r>
            <a:endParaRPr lang="es-MX" sz="18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658DEE53-4CC6-CB4B-A8CD-B27A9C83F4BA}"/>
              </a:ext>
            </a:extLst>
          </p:cNvPr>
          <p:cNvSpPr/>
          <p:nvPr/>
        </p:nvSpPr>
        <p:spPr>
          <a:xfrm rot="16200000">
            <a:off x="6023691" y="-2352334"/>
            <a:ext cx="159043" cy="12194957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588E74F-6169-CB49-92A5-075D7A262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79" b="29192"/>
          <a:stretch/>
        </p:blipFill>
        <p:spPr>
          <a:xfrm>
            <a:off x="-1" y="3824666"/>
            <a:ext cx="12200691" cy="303333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93C367E7-ABD3-FA4D-04E7-B4F030BD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375" y="292309"/>
            <a:ext cx="10851250" cy="482606"/>
          </a:xfrm>
        </p:spPr>
        <p:txBody>
          <a:bodyPr>
            <a:noAutofit/>
          </a:bodyPr>
          <a:lstStyle/>
          <a:p>
            <a:r>
              <a:rPr lang="es-MX" sz="4000" b="0" dirty="0">
                <a:solidFill>
                  <a:srgbClr val="DEC9A2"/>
                </a:solidFill>
                <a:latin typeface="Montserrat" pitchFamily="2" charset="77"/>
              </a:rPr>
              <a:t>OBLIGACIONES DEL PATRÓN</a:t>
            </a:r>
          </a:p>
        </p:txBody>
      </p:sp>
    </p:spTree>
    <p:extLst>
      <p:ext uri="{BB962C8B-B14F-4D97-AF65-F5344CB8AC3E}">
        <p14:creationId xmlns:p14="http://schemas.microsoft.com/office/powerpoint/2010/main" val="3225399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9F7062E-21BB-AD4C-8962-5A2F585D9CCD}"/>
              </a:ext>
            </a:extLst>
          </p:cNvPr>
          <p:cNvSpPr/>
          <p:nvPr/>
        </p:nvSpPr>
        <p:spPr>
          <a:xfrm>
            <a:off x="0" y="-5238"/>
            <a:ext cx="12192000" cy="780153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964323F4-F8E3-2740-9D9B-D93B0E25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375" y="292309"/>
            <a:ext cx="10851250" cy="482606"/>
          </a:xfrm>
        </p:spPr>
        <p:txBody>
          <a:bodyPr>
            <a:noAutofit/>
          </a:bodyPr>
          <a:lstStyle/>
          <a:p>
            <a:r>
              <a:rPr lang="es-MX" sz="4000" b="0" dirty="0">
                <a:solidFill>
                  <a:srgbClr val="DEC9A2"/>
                </a:solidFill>
                <a:latin typeface="Montserrat" pitchFamily="2" charset="77"/>
              </a:rPr>
              <a:t>OBLIGACIONES DEL PATRÓN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0F295FFE-7537-134D-90CD-6263E13F742D}"/>
              </a:ext>
            </a:extLst>
          </p:cNvPr>
          <p:cNvSpPr/>
          <p:nvPr/>
        </p:nvSpPr>
        <p:spPr>
          <a:xfrm>
            <a:off x="3671195" y="1710273"/>
            <a:ext cx="3917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BC945A"/>
                </a:solidFill>
                <a:latin typeface="Montserrat" pitchFamily="2" charset="77"/>
              </a:rPr>
              <a:t>Proporcionar</a:t>
            </a:r>
            <a:r>
              <a:rPr lang="es-MX" sz="2400" dirty="0">
                <a:solidFill>
                  <a:prstClr val="black"/>
                </a:solidFill>
                <a:latin typeface="Montserrat" pitchFamily="2" charset="77"/>
              </a:rPr>
              <a:t> a las personas teletrabajadoras</a:t>
            </a:r>
            <a:endParaRPr lang="es-ES" sz="2000" dirty="0">
              <a:latin typeface="Montserrat" pitchFamily="2" charset="77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F89E8E08-4C4D-324B-B356-66A32913955E}"/>
              </a:ext>
            </a:extLst>
          </p:cNvPr>
          <p:cNvSpPr/>
          <p:nvPr/>
        </p:nvSpPr>
        <p:spPr>
          <a:xfrm>
            <a:off x="8035637" y="1355686"/>
            <a:ext cx="40761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rgbClr val="BC945A"/>
                </a:solidFill>
                <a:latin typeface="Montserrat" pitchFamily="2" charset="77"/>
              </a:rPr>
              <a:t>Silla</a:t>
            </a:r>
            <a:r>
              <a:rPr lang="es-MX" sz="1600" dirty="0">
                <a:latin typeface="Montserrat" pitchFamily="2" charset="77"/>
              </a:rPr>
              <a:t> ergonómica o de otro tipo, apropiada a las actividades a desarrollar</a:t>
            </a:r>
          </a:p>
          <a:p>
            <a:pPr marL="285750" indent="-285750">
              <a:buClr>
                <a:srgbClr val="6E152E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Montserrat" pitchFamily="2" charset="77"/>
            </a:endParaRPr>
          </a:p>
          <a:p>
            <a:pPr marL="285750" indent="-285750"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itchFamily="2" charset="77"/>
              </a:rPr>
              <a:t>Los </a:t>
            </a:r>
            <a:r>
              <a:rPr lang="es-MX" sz="1600" b="1" dirty="0">
                <a:solidFill>
                  <a:srgbClr val="BC945A"/>
                </a:solidFill>
                <a:latin typeface="Montserrat" pitchFamily="2" charset="77"/>
              </a:rPr>
              <a:t>insumos</a:t>
            </a:r>
            <a:r>
              <a:rPr lang="es-MX" sz="1600" dirty="0">
                <a:latin typeface="Montserrat" pitchFamily="2" charset="77"/>
              </a:rPr>
              <a:t> necesarios para su adecuado desempeño</a:t>
            </a:r>
          </a:p>
          <a:p>
            <a:pPr marL="285750" indent="-285750">
              <a:buClr>
                <a:srgbClr val="6E152E"/>
              </a:buClr>
              <a:buFont typeface="Arial" panose="020B0604020202020204" pitchFamily="34" charset="0"/>
              <a:buChar char="•"/>
            </a:pPr>
            <a:endParaRPr lang="es-MX" sz="1600" dirty="0">
              <a:latin typeface="Montserrat" pitchFamily="2" charset="77"/>
            </a:endParaRPr>
          </a:p>
          <a:p>
            <a:pPr marL="285750" indent="-285750"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itchFamily="2" charset="77"/>
              </a:rPr>
              <a:t>Los </a:t>
            </a:r>
            <a:r>
              <a:rPr lang="es-MX" sz="1600" b="1" dirty="0">
                <a:solidFill>
                  <a:srgbClr val="BC945A"/>
                </a:solidFill>
                <a:latin typeface="Montserrat" pitchFamily="2" charset="77"/>
              </a:rPr>
              <a:t>aditamentos</a:t>
            </a:r>
            <a:r>
              <a:rPr lang="es-MX" sz="1600" dirty="0">
                <a:latin typeface="Montserrat" pitchFamily="2" charset="77"/>
              </a:rPr>
              <a:t>,, que garanticen condiciones ergonómicas, y posturales,</a:t>
            </a:r>
            <a:endParaRPr lang="es-ES" sz="1600" dirty="0">
              <a:latin typeface="Montserrat" pitchFamily="2" charset="77"/>
            </a:endParaRPr>
          </a:p>
        </p:txBody>
      </p:sp>
      <p:sp>
        <p:nvSpPr>
          <p:cNvPr id="11" name="Flecha derecha 10">
            <a:extLst>
              <a:ext uri="{FF2B5EF4-FFF2-40B4-BE49-F238E27FC236}">
                <a16:creationId xmlns:a16="http://schemas.microsoft.com/office/drawing/2014/main" xmlns="" id="{082677FA-C0D5-E14D-BFED-71DBE45B356A}"/>
              </a:ext>
            </a:extLst>
          </p:cNvPr>
          <p:cNvSpPr/>
          <p:nvPr/>
        </p:nvSpPr>
        <p:spPr>
          <a:xfrm>
            <a:off x="7032480" y="1907263"/>
            <a:ext cx="894114" cy="806349"/>
          </a:xfrm>
          <a:prstGeom prst="rightArrow">
            <a:avLst/>
          </a:prstGeom>
          <a:solidFill>
            <a:srgbClr val="6E152E"/>
          </a:solidFill>
          <a:ln>
            <a:solidFill>
              <a:srgbClr val="6E1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982A73D-3ABF-F346-BA9D-70A8B6235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81" b="44653"/>
          <a:stretch/>
        </p:blipFill>
        <p:spPr>
          <a:xfrm>
            <a:off x="-17702" y="4608268"/>
            <a:ext cx="12209702" cy="224973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3499D3DE-5178-6942-ACF5-C982499E3690}"/>
              </a:ext>
            </a:extLst>
          </p:cNvPr>
          <p:cNvSpPr/>
          <p:nvPr/>
        </p:nvSpPr>
        <p:spPr>
          <a:xfrm rot="16200000">
            <a:off x="6023691" y="-1554198"/>
            <a:ext cx="159043" cy="12194957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0F27148-DAC8-D442-A8D3-0262CE3EB949}"/>
              </a:ext>
            </a:extLst>
          </p:cNvPr>
          <p:cNvSpPr/>
          <p:nvPr/>
        </p:nvSpPr>
        <p:spPr>
          <a:xfrm>
            <a:off x="403826" y="1240080"/>
            <a:ext cx="3173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prstClr val="black"/>
                </a:solidFill>
                <a:latin typeface="Montserrat" pitchFamily="2" charset="77"/>
              </a:rPr>
              <a:t>Establecer y documentar, en su caso, el </a:t>
            </a:r>
            <a:r>
              <a:rPr lang="es-MX" sz="2400" b="1" dirty="0">
                <a:solidFill>
                  <a:srgbClr val="BC945A"/>
                </a:solidFill>
                <a:latin typeface="Montserrat" pitchFamily="2" charset="77"/>
              </a:rPr>
              <a:t>proceso de implementación </a:t>
            </a:r>
            <a:r>
              <a:rPr lang="es-MX" sz="2400" dirty="0">
                <a:solidFill>
                  <a:prstClr val="black"/>
                </a:solidFill>
                <a:latin typeface="Montserrat" pitchFamily="2" charset="77"/>
              </a:rPr>
              <a:t>del Teletrabajo </a:t>
            </a:r>
            <a:endParaRPr lang="es-ES_tradnl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B9F198E3-BF6D-A15A-5AF0-6D1123800235}"/>
              </a:ext>
            </a:extLst>
          </p:cNvPr>
          <p:cNvCxnSpPr/>
          <p:nvPr/>
        </p:nvCxnSpPr>
        <p:spPr>
          <a:xfrm>
            <a:off x="3671195" y="1094512"/>
            <a:ext cx="0" cy="2431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799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6ED48FD-4F08-544E-8438-F6381D2ED767}"/>
              </a:ext>
            </a:extLst>
          </p:cNvPr>
          <p:cNvSpPr txBox="1"/>
          <p:nvPr/>
        </p:nvSpPr>
        <p:spPr>
          <a:xfrm>
            <a:off x="4864350" y="2525927"/>
            <a:ext cx="701206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BC945A"/>
              </a:buClr>
            </a:pPr>
            <a:r>
              <a:rPr lang="es-ES" sz="2000" b="1" dirty="0">
                <a:solidFill>
                  <a:srgbClr val="BC945A"/>
                </a:solidFill>
                <a:latin typeface="Montserrat" pitchFamily="2" charset="77"/>
              </a:rPr>
              <a:t>Diferentes </a:t>
            </a:r>
            <a:r>
              <a:rPr lang="es-ES" sz="2000" b="1" dirty="0">
                <a:solidFill>
                  <a:srgbClr val="6E152E"/>
                </a:solidFill>
                <a:latin typeface="Montserrat" pitchFamily="2" charset="77"/>
              </a:rPr>
              <a:t>tipos de riesgos</a:t>
            </a:r>
            <a:r>
              <a:rPr lang="es-ES" sz="2000" b="1" dirty="0">
                <a:solidFill>
                  <a:srgbClr val="BC945A"/>
                </a:solidFill>
                <a:latin typeface="Montserrat" pitchFamily="2" charset="77"/>
              </a:rPr>
              <a:t>:</a:t>
            </a:r>
          </a:p>
          <a:p>
            <a:pPr lvl="0">
              <a:buClr>
                <a:srgbClr val="BC945A"/>
              </a:buClr>
            </a:pPr>
            <a:endParaRPr lang="es-ES" sz="2000" b="1" dirty="0">
              <a:solidFill>
                <a:srgbClr val="BC945A"/>
              </a:solidFill>
              <a:latin typeface="Montserrat" pitchFamily="2" charset="77"/>
            </a:endParaRPr>
          </a:p>
          <a:p>
            <a:pPr marL="342900" lvl="0" indent="-342900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ES" sz="600" b="1" dirty="0">
              <a:solidFill>
                <a:srgbClr val="BC945A"/>
              </a:solidFill>
              <a:latin typeface="Montserrat" pitchFamily="2" charset="77"/>
            </a:endParaRPr>
          </a:p>
          <a:p>
            <a:pPr marL="342900" lvl="0" indent="-342900"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BC945A"/>
                </a:solidFill>
                <a:latin typeface="Montserrat" pitchFamily="2" charset="77"/>
              </a:rPr>
              <a:t>Riesgo por agentes físicos </a:t>
            </a:r>
            <a:r>
              <a:rPr lang="es-ES" dirty="0">
                <a:latin typeface="Montserrat" pitchFamily="2" charset="77"/>
              </a:rPr>
              <a:t>(por ejemplo, sustancias, por actos inseguros, por condiciones inseguras o peligrosas, ruido, sustancias químicas, vibraciones)</a:t>
            </a:r>
          </a:p>
          <a:p>
            <a:pPr lvl="0">
              <a:buClr>
                <a:srgbClr val="BC945A"/>
              </a:buClr>
            </a:pPr>
            <a:r>
              <a:rPr lang="es-ES" sz="400" b="1" dirty="0">
                <a:solidFill>
                  <a:srgbClr val="BC945A"/>
                </a:solidFill>
                <a:latin typeface="Montserrat" pitchFamily="2" charset="77"/>
              </a:rPr>
              <a:t> </a:t>
            </a:r>
          </a:p>
          <a:p>
            <a:pPr marL="342900" lvl="0" indent="-342900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ES" sz="1100" b="1" dirty="0">
              <a:solidFill>
                <a:srgbClr val="BC945A"/>
              </a:solidFill>
              <a:latin typeface="Montserrat" pitchFamily="2" charset="77"/>
            </a:endParaRPr>
          </a:p>
          <a:p>
            <a:pPr marL="342900" lvl="0" indent="-342900"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BC945A"/>
                </a:solidFill>
                <a:latin typeface="Montserrat" pitchFamily="2" charset="77"/>
              </a:rPr>
              <a:t>Riesgo  por factores de riesgo ergonómico </a:t>
            </a:r>
            <a:r>
              <a:rPr lang="es-ES" dirty="0">
                <a:latin typeface="Montserrat" pitchFamily="2" charset="77"/>
              </a:rPr>
              <a:t>posturas forzadas, por movimientos repetitivos y sedentes (posición sentado)</a:t>
            </a:r>
          </a:p>
          <a:p>
            <a:pPr marL="342900" lvl="0" indent="-342900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ES" sz="1050" dirty="0">
              <a:latin typeface="Montserrat" pitchFamily="2" charset="77"/>
            </a:endParaRPr>
          </a:p>
          <a:p>
            <a:pPr lvl="0">
              <a:buClr>
                <a:srgbClr val="BC945A"/>
              </a:buClr>
            </a:pPr>
            <a:r>
              <a:rPr lang="es-ES" sz="700" b="1" dirty="0">
                <a:solidFill>
                  <a:srgbClr val="BC945A"/>
                </a:solidFill>
                <a:latin typeface="Montserrat" pitchFamily="2" charset="77"/>
              </a:rPr>
              <a:t> </a:t>
            </a:r>
          </a:p>
          <a:p>
            <a:pPr marL="342900" lvl="0" indent="-342900"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BC945A"/>
                </a:solidFill>
                <a:latin typeface="Montserrat" pitchFamily="2" charset="77"/>
              </a:rPr>
              <a:t>Riesgo por factores de riesgo psicosocial, </a:t>
            </a:r>
            <a:r>
              <a:rPr lang="es-ES" dirty="0">
                <a:latin typeface="Montserrat" pitchFamily="2" charset="77"/>
              </a:rPr>
              <a:t>con énfasis en la interferencia trabajo-familia.</a:t>
            </a:r>
          </a:p>
          <a:p>
            <a:endParaRPr lang="es-ES" sz="1600" b="1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DF62D435-E300-BB49-8A36-B074FCB47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069" y="290947"/>
            <a:ext cx="7012068" cy="2118687"/>
          </a:xfrm>
        </p:spPr>
        <p:txBody>
          <a:bodyPr>
            <a:noAutofit/>
          </a:bodyPr>
          <a:lstStyle/>
          <a:p>
            <a:pPr algn="l"/>
            <a:r>
              <a:rPr lang="es-MX" sz="3600" dirty="0">
                <a:solidFill>
                  <a:srgbClr val="BC945A"/>
                </a:solidFill>
                <a:latin typeface="Montserrat ExtraBold" pitchFamily="2" charset="77"/>
              </a:rPr>
              <a:t>CONDICIONES DE </a:t>
            </a:r>
            <a:br>
              <a:rPr lang="es-MX" sz="3600" dirty="0">
                <a:solidFill>
                  <a:srgbClr val="BC945A"/>
                </a:solidFill>
                <a:latin typeface="Montserrat ExtraBold" pitchFamily="2" charset="77"/>
              </a:rPr>
            </a:br>
            <a:r>
              <a:rPr lang="es-MX" sz="3600" dirty="0">
                <a:solidFill>
                  <a:srgbClr val="BC945A"/>
                </a:solidFill>
                <a:latin typeface="Montserrat ExtraBold" pitchFamily="2" charset="77"/>
              </a:rPr>
              <a:t>SEGURIDAD Y SALUD </a:t>
            </a:r>
            <a:r>
              <a:rPr lang="es-MX" sz="3600" dirty="0">
                <a:latin typeface="Montserrat ExtraBold" pitchFamily="2" charset="77"/>
              </a:rPr>
              <a:t/>
            </a:r>
            <a:br>
              <a:rPr lang="es-MX" sz="3600" dirty="0">
                <a:latin typeface="Montserrat ExtraBold" pitchFamily="2" charset="77"/>
              </a:rPr>
            </a:br>
            <a:r>
              <a:rPr lang="es-MX" sz="3600" dirty="0">
                <a:latin typeface="Montserrat ExtraBold" pitchFamily="2" charset="77"/>
              </a:rPr>
              <a:t>EN EL TELETRABAJO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7C821B54-4422-AA41-82E7-F91A40E8C086}"/>
              </a:ext>
            </a:extLst>
          </p:cNvPr>
          <p:cNvSpPr/>
          <p:nvPr/>
        </p:nvSpPr>
        <p:spPr>
          <a:xfrm>
            <a:off x="4592053" y="-5238"/>
            <a:ext cx="208547" cy="6863238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62F3B389-85FA-DF45-873A-0EA5C974F5E5}"/>
              </a:ext>
            </a:extLst>
          </p:cNvPr>
          <p:cNvCxnSpPr>
            <a:cxnSpLocks/>
          </p:cNvCxnSpPr>
          <p:nvPr/>
        </p:nvCxnSpPr>
        <p:spPr>
          <a:xfrm>
            <a:off x="5056605" y="2520470"/>
            <a:ext cx="6806532" cy="0"/>
          </a:xfrm>
          <a:prstGeom prst="line">
            <a:avLst/>
          </a:prstGeom>
          <a:ln w="19050">
            <a:solidFill>
              <a:srgbClr val="6E152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74E5912-4641-E748-848F-A15AA891A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12" t="-1367" r="25857" b="1367"/>
          <a:stretch/>
        </p:blipFill>
        <p:spPr>
          <a:xfrm>
            <a:off x="13699" y="-94601"/>
            <a:ext cx="4592053" cy="70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0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2D3E8E3-DBDC-534C-BDFA-4F02C7B60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149" y="3588897"/>
            <a:ext cx="6654030" cy="3047660"/>
          </a:xfrm>
        </p:spPr>
        <p:txBody>
          <a:bodyPr/>
          <a:lstStyle/>
          <a:p>
            <a:pPr marL="342900" indent="-342900" algn="just"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BC945A"/>
                </a:solidFill>
              </a:rPr>
              <a:t>Limpia y ordenada</a:t>
            </a:r>
          </a:p>
          <a:p>
            <a:pPr marL="342900" indent="-342900" algn="just">
              <a:buClr>
                <a:srgbClr val="6E152E"/>
              </a:buClr>
              <a:buFont typeface="Arial" panose="020B0604020202020204" pitchFamily="34" charset="0"/>
              <a:buChar char="•"/>
            </a:pPr>
            <a:endParaRPr lang="es-MX" sz="700" b="1" dirty="0">
              <a:solidFill>
                <a:srgbClr val="BC945A"/>
              </a:solidFill>
            </a:endParaRPr>
          </a:p>
          <a:p>
            <a:pPr marL="342900" indent="-342900" algn="just"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BC945A"/>
                </a:solidFill>
              </a:rPr>
              <a:t>Iluminada adecuadamente </a:t>
            </a:r>
            <a:r>
              <a:rPr lang="es-MX" sz="2000" dirty="0">
                <a:solidFill>
                  <a:schemeClr val="tx1"/>
                </a:solidFill>
              </a:rPr>
              <a:t>para evitar deslumbramiento o fatiga visual por iluminación deficiente</a:t>
            </a:r>
          </a:p>
          <a:p>
            <a:pPr marL="342900" indent="-342900" algn="just"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800" dirty="0">
                <a:solidFill>
                  <a:schemeClr val="bg1"/>
                </a:solidFill>
              </a:rPr>
              <a:t>.</a:t>
            </a:r>
            <a:endParaRPr lang="es-MX" sz="700" dirty="0">
              <a:solidFill>
                <a:schemeClr val="bg1"/>
              </a:solidFill>
            </a:endParaRPr>
          </a:p>
          <a:p>
            <a:pPr marL="342900" indent="-342900" algn="just"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Con </a:t>
            </a:r>
            <a:r>
              <a:rPr lang="es-MX" sz="2000" b="1" dirty="0">
                <a:solidFill>
                  <a:srgbClr val="BC945A"/>
                </a:solidFill>
              </a:rPr>
              <a:t>temperatura y ventilación </a:t>
            </a:r>
            <a:r>
              <a:rPr lang="es-MX" sz="2000" dirty="0">
                <a:solidFill>
                  <a:schemeClr val="tx1"/>
                </a:solidFill>
              </a:rPr>
              <a:t>agradable</a:t>
            </a:r>
            <a:endParaRPr lang="es-MX" sz="2000" b="1" dirty="0">
              <a:solidFill>
                <a:srgbClr val="BC945A"/>
              </a:solidFill>
            </a:endParaRPr>
          </a:p>
          <a:p>
            <a:pPr marL="342900" indent="-342900" algn="just">
              <a:buClr>
                <a:srgbClr val="6E152E"/>
              </a:buClr>
              <a:buFont typeface="Arial" panose="020B0604020202020204" pitchFamily="34" charset="0"/>
              <a:buChar char="•"/>
            </a:pPr>
            <a:endParaRPr lang="es-MX" sz="700" b="1" dirty="0">
              <a:solidFill>
                <a:schemeClr val="bg1"/>
              </a:solidFill>
            </a:endParaRPr>
          </a:p>
          <a:p>
            <a:pPr marL="342900" indent="-342900" algn="just"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Con un nivel de </a:t>
            </a:r>
            <a:r>
              <a:rPr lang="es-MX" sz="2000" b="1" dirty="0">
                <a:solidFill>
                  <a:srgbClr val="BC945A"/>
                </a:solidFill>
              </a:rPr>
              <a:t>ruido </a:t>
            </a:r>
            <a:r>
              <a:rPr lang="es-MX" sz="2000" dirty="0">
                <a:solidFill>
                  <a:schemeClr val="tx1"/>
                </a:solidFill>
              </a:rPr>
              <a:t>que no le impida la concentración </a:t>
            </a:r>
          </a:p>
          <a:p>
            <a:endParaRPr lang="es-MX" sz="20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5CF2415-22F7-7F47-80E0-38D0699C8F0E}"/>
              </a:ext>
            </a:extLst>
          </p:cNvPr>
          <p:cNvSpPr/>
          <p:nvPr/>
        </p:nvSpPr>
        <p:spPr>
          <a:xfrm>
            <a:off x="665264" y="3109647"/>
            <a:ext cx="4589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400" b="1" dirty="0">
                <a:latin typeface="Montserrat" pitchFamily="2" charset="77"/>
              </a:rPr>
              <a:t>El área de trabajo debe estar: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91EBB798-F827-1E41-886D-1299C65A55FC}"/>
              </a:ext>
            </a:extLst>
          </p:cNvPr>
          <p:cNvSpPr/>
          <p:nvPr/>
        </p:nvSpPr>
        <p:spPr>
          <a:xfrm>
            <a:off x="8008250" y="0"/>
            <a:ext cx="208547" cy="6863238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9FD8C82-2381-4C44-8DBB-B84AB82FC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37" r="33657"/>
          <a:stretch/>
        </p:blipFill>
        <p:spPr>
          <a:xfrm flipH="1">
            <a:off x="8216796" y="0"/>
            <a:ext cx="4003379" cy="686567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061D5A44-E80E-784A-BDEC-334C4A08D750}"/>
              </a:ext>
            </a:extLst>
          </p:cNvPr>
          <p:cNvSpPr/>
          <p:nvPr/>
        </p:nvSpPr>
        <p:spPr>
          <a:xfrm>
            <a:off x="0" y="0"/>
            <a:ext cx="12192000" cy="780153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2300F3F-28FE-DF40-9322-89A9FFE30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8" y="148773"/>
            <a:ext cx="11863137" cy="482606"/>
          </a:xfrm>
        </p:spPr>
        <p:txBody>
          <a:bodyPr>
            <a:noAutofit/>
          </a:bodyPr>
          <a:lstStyle/>
          <a:p>
            <a:r>
              <a:rPr lang="es-MX" sz="2800" b="0" dirty="0">
                <a:solidFill>
                  <a:srgbClr val="DEC9A2"/>
                </a:solidFill>
                <a:latin typeface="Montserrat" pitchFamily="2" charset="77"/>
              </a:rPr>
              <a:t>CONDICIONES DE SEGURIDAD Y SALUD EN EL TELETRABAJO </a:t>
            </a:r>
            <a:endParaRPr lang="es-MX" sz="2800" b="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6FAF327A-0DA5-4345-B756-994F3692C1E6}"/>
              </a:ext>
            </a:extLst>
          </p:cNvPr>
          <p:cNvSpPr/>
          <p:nvPr/>
        </p:nvSpPr>
        <p:spPr>
          <a:xfrm>
            <a:off x="313515" y="1097568"/>
            <a:ext cx="69188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b="1" dirty="0">
                <a:solidFill>
                  <a:srgbClr val="6E152E"/>
                </a:solidFill>
                <a:latin typeface="Montserrat" pitchFamily="2" charset="77"/>
              </a:rPr>
              <a:t>PARA EVITAR RIESGOS POR AGENTES </a:t>
            </a:r>
            <a:r>
              <a:rPr lang="es-MX" sz="4400" b="1" dirty="0">
                <a:solidFill>
                  <a:srgbClr val="BC945A"/>
                </a:solidFill>
                <a:latin typeface="Montserrat" pitchFamily="2" charset="77"/>
              </a:rPr>
              <a:t>FÍSICOS</a:t>
            </a:r>
            <a:endParaRPr lang="es-MX" sz="3600" b="1" dirty="0">
              <a:solidFill>
                <a:srgbClr val="6E152E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22370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2A1D22F-9100-9240-8F74-ECE92016135B}"/>
              </a:ext>
            </a:extLst>
          </p:cNvPr>
          <p:cNvSpPr/>
          <p:nvPr/>
        </p:nvSpPr>
        <p:spPr>
          <a:xfrm>
            <a:off x="0" y="0"/>
            <a:ext cx="12192000" cy="780153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6A0EACF6-9BA9-AF47-878F-7B2A4EAAA373}"/>
              </a:ext>
            </a:extLst>
          </p:cNvPr>
          <p:cNvSpPr txBox="1">
            <a:spLocks/>
          </p:cNvSpPr>
          <p:nvPr/>
        </p:nvSpPr>
        <p:spPr>
          <a:xfrm>
            <a:off x="425348" y="3165231"/>
            <a:ext cx="6295909" cy="328022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E152E"/>
              </a:buClr>
            </a:pPr>
            <a:r>
              <a:rPr lang="es-MX" b="1" dirty="0">
                <a:solidFill>
                  <a:schemeClr val="tx1"/>
                </a:solidFill>
              </a:rPr>
              <a:t>Lugar de trabajo con:</a:t>
            </a:r>
          </a:p>
          <a:p>
            <a:pPr>
              <a:buClr>
                <a:srgbClr val="6E152E"/>
              </a:buClr>
            </a:pPr>
            <a:r>
              <a:rPr lang="es-MX" sz="900" b="1" dirty="0">
                <a:solidFill>
                  <a:schemeClr val="tx1"/>
                </a:solidFill>
              </a:rPr>
              <a:t> </a:t>
            </a:r>
          </a:p>
          <a:p>
            <a:pPr marL="717550" indent="-228600" algn="just"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BC945A"/>
                </a:solidFill>
              </a:rPr>
              <a:t>Escritorio</a:t>
            </a:r>
            <a:r>
              <a:rPr lang="es-MX" dirty="0">
                <a:solidFill>
                  <a:schemeClr val="tx1"/>
                </a:solidFill>
              </a:rPr>
              <a:t>, mesa o plano de trabajo</a:t>
            </a:r>
          </a:p>
          <a:p>
            <a:pPr marL="717550" indent="-228600" algn="just">
              <a:buClr>
                <a:srgbClr val="6E152E"/>
              </a:buClr>
              <a:buFont typeface="Arial" panose="020B0604020202020204" pitchFamily="34" charset="0"/>
              <a:buChar char="•"/>
            </a:pPr>
            <a:endParaRPr lang="es-MX" sz="1050" dirty="0">
              <a:solidFill>
                <a:schemeClr val="tx1"/>
              </a:solidFill>
            </a:endParaRPr>
          </a:p>
          <a:p>
            <a:pPr marL="717550" indent="-228600" algn="just"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BC945A"/>
                </a:solidFill>
              </a:rPr>
              <a:t>Silla</a:t>
            </a:r>
            <a:r>
              <a:rPr lang="es-MX" dirty="0">
                <a:solidFill>
                  <a:schemeClr val="tx1"/>
                </a:solidFill>
              </a:rPr>
              <a:t> ergonómica o de otro tipo, apropiada</a:t>
            </a:r>
          </a:p>
          <a:p>
            <a:pPr marL="717550" indent="-228600" algn="just">
              <a:buClr>
                <a:srgbClr val="6E152E"/>
              </a:buClr>
              <a:buFont typeface="Arial" panose="020B0604020202020204" pitchFamily="34" charset="0"/>
              <a:buChar char="•"/>
            </a:pPr>
            <a:endParaRPr lang="es-MX" sz="1050" dirty="0">
              <a:solidFill>
                <a:schemeClr val="tx1"/>
              </a:solidFill>
            </a:endParaRPr>
          </a:p>
          <a:p>
            <a:pPr marL="717550" indent="-228600" algn="just"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</a:rPr>
              <a:t>En su caso, </a:t>
            </a:r>
            <a:r>
              <a:rPr lang="es-MX" b="1" dirty="0">
                <a:solidFill>
                  <a:srgbClr val="BC945A"/>
                </a:solidFill>
              </a:rPr>
              <a:t>aditamentos</a:t>
            </a:r>
            <a:r>
              <a:rPr lang="es-MX" dirty="0">
                <a:solidFill>
                  <a:schemeClr val="tx1"/>
                </a:solidFill>
              </a:rPr>
              <a:t> ergonómicos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501730D4-17B1-A24C-BC16-EF8657BE0844}"/>
              </a:ext>
            </a:extLst>
          </p:cNvPr>
          <p:cNvSpPr/>
          <p:nvPr/>
        </p:nvSpPr>
        <p:spPr>
          <a:xfrm>
            <a:off x="313515" y="1097568"/>
            <a:ext cx="6869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b="1" dirty="0">
                <a:solidFill>
                  <a:srgbClr val="6E152E"/>
                </a:solidFill>
                <a:latin typeface="Montserrat" pitchFamily="2" charset="77"/>
              </a:rPr>
              <a:t>PARA EVITAR RIESGOS </a:t>
            </a:r>
          </a:p>
          <a:p>
            <a:r>
              <a:rPr lang="es-MX" sz="4000" b="1" dirty="0">
                <a:solidFill>
                  <a:srgbClr val="BC945A"/>
                </a:solidFill>
                <a:latin typeface="Montserrat" pitchFamily="2" charset="77"/>
              </a:rPr>
              <a:t>POR FACTORES ERGONÓMICOS</a:t>
            </a:r>
            <a:r>
              <a:rPr lang="es-MX" sz="3200" b="1" dirty="0">
                <a:solidFill>
                  <a:srgbClr val="6E152E"/>
                </a:solidFill>
                <a:latin typeface="Montserrat" pitchFamily="2" charset="77"/>
              </a:rPr>
              <a:t> 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8F52E18-8A1D-7F4D-BA47-337710DD2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2" r="43260"/>
          <a:stretch/>
        </p:blipFill>
        <p:spPr>
          <a:xfrm flipH="1">
            <a:off x="7315199" y="780152"/>
            <a:ext cx="4876799" cy="607784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1A246DC7-B083-B342-9DDD-7B5291490C1B}"/>
              </a:ext>
            </a:extLst>
          </p:cNvPr>
          <p:cNvSpPr/>
          <p:nvPr/>
        </p:nvSpPr>
        <p:spPr>
          <a:xfrm>
            <a:off x="7183085" y="0"/>
            <a:ext cx="208547" cy="6863238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11A1AD24-2BB8-7640-92E3-194E2272EDC2}"/>
              </a:ext>
            </a:extLst>
          </p:cNvPr>
          <p:cNvSpPr txBox="1">
            <a:spLocks/>
          </p:cNvSpPr>
          <p:nvPr/>
        </p:nvSpPr>
        <p:spPr>
          <a:xfrm>
            <a:off x="144378" y="148773"/>
            <a:ext cx="11863137" cy="4826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2800" b="0">
                <a:solidFill>
                  <a:srgbClr val="DEC9A2"/>
                </a:solidFill>
                <a:latin typeface="Montserrat" pitchFamily="2" charset="77"/>
              </a:rPr>
              <a:t>CONDICIONES DE SEGURIDAD Y SALUD EN EL TELETRABAJO </a:t>
            </a:r>
            <a:endParaRPr lang="es-MX" sz="2800" b="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39288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86D7328-89F1-7347-B2E9-E9E764870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0" r="30064"/>
          <a:stretch/>
        </p:blipFill>
        <p:spPr>
          <a:xfrm>
            <a:off x="8216797" y="780152"/>
            <a:ext cx="3975203" cy="608308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BE5CEBC-8267-944C-8A3A-0E91E70501B7}"/>
              </a:ext>
            </a:extLst>
          </p:cNvPr>
          <p:cNvSpPr/>
          <p:nvPr/>
        </p:nvSpPr>
        <p:spPr>
          <a:xfrm>
            <a:off x="8008250" y="0"/>
            <a:ext cx="208547" cy="6863238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2A1D22F-9100-9240-8F74-ECE92016135B}"/>
              </a:ext>
            </a:extLst>
          </p:cNvPr>
          <p:cNvSpPr/>
          <p:nvPr/>
        </p:nvSpPr>
        <p:spPr>
          <a:xfrm>
            <a:off x="0" y="0"/>
            <a:ext cx="12192000" cy="780153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xmlns="" id="{6A0EACF6-9BA9-AF47-878F-7B2A4EAAA373}"/>
              </a:ext>
            </a:extLst>
          </p:cNvPr>
          <p:cNvSpPr txBox="1">
            <a:spLocks/>
          </p:cNvSpPr>
          <p:nvPr/>
        </p:nvSpPr>
        <p:spPr>
          <a:xfrm>
            <a:off x="348916" y="2544118"/>
            <a:ext cx="7358476" cy="3878453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7550" indent="-228600" algn="just">
              <a:lnSpc>
                <a:spcPct val="100000"/>
              </a:lnSpc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</a:rPr>
              <a:t>Disponer de </a:t>
            </a:r>
            <a:r>
              <a:rPr lang="es-MX" sz="1800" b="1" dirty="0">
                <a:solidFill>
                  <a:srgbClr val="BC945A"/>
                </a:solidFill>
              </a:rPr>
              <a:t>espacio físico </a:t>
            </a:r>
            <a:r>
              <a:rPr lang="es-MX" sz="1800" dirty="0">
                <a:solidFill>
                  <a:schemeClr val="tx1"/>
                </a:solidFill>
              </a:rPr>
              <a:t>que permita privacidad </a:t>
            </a:r>
          </a:p>
          <a:p>
            <a:pPr marL="717550" indent="-228600" algn="just">
              <a:lnSpc>
                <a:spcPct val="100000"/>
              </a:lnSpc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</a:rPr>
              <a:t>Contar con condiciones para evitar que cualquier persona ajena a las labores inherentes al Teletrabajo puedan interferir, interrumpir, y dañar estas actividades durante la jornada laboral</a:t>
            </a:r>
          </a:p>
          <a:p>
            <a:pPr marL="717550" indent="-228600" algn="just">
              <a:lnSpc>
                <a:spcPct val="100000"/>
              </a:lnSpc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</a:rPr>
              <a:t>Observar una </a:t>
            </a:r>
            <a:r>
              <a:rPr lang="es-MX" sz="1800" b="1" dirty="0">
                <a:solidFill>
                  <a:srgbClr val="BC945A"/>
                </a:solidFill>
              </a:rPr>
              <a:t>perspectiva de género </a:t>
            </a:r>
            <a:r>
              <a:rPr lang="es-MX" sz="1800" dirty="0">
                <a:solidFill>
                  <a:schemeClr val="tx1"/>
                </a:solidFill>
              </a:rPr>
              <a:t>que permita conciliar el trabajo con la vida familiar y personal, incluyendo la posibilidad de contar con jornadas flexibles .</a:t>
            </a:r>
          </a:p>
          <a:p>
            <a:pPr marL="717550" indent="-228600" algn="just">
              <a:lnSpc>
                <a:spcPct val="100000"/>
              </a:lnSpc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</a:rPr>
              <a:t>Contar con </a:t>
            </a:r>
            <a:r>
              <a:rPr lang="es-MX" sz="1800" b="1" dirty="0">
                <a:solidFill>
                  <a:srgbClr val="BC945A"/>
                </a:solidFill>
              </a:rPr>
              <a:t>mecanismos de atención </a:t>
            </a:r>
            <a:r>
              <a:rPr lang="es-MX" sz="1800" dirty="0">
                <a:solidFill>
                  <a:schemeClr val="tx1"/>
                </a:solidFill>
              </a:rPr>
              <a:t>a casos de violencia familiar </a:t>
            </a:r>
          </a:p>
          <a:p>
            <a:pPr marL="717550" indent="-228600" algn="just">
              <a:lnSpc>
                <a:spcPct val="100000"/>
              </a:lnSpc>
              <a:buClr>
                <a:srgbClr val="6E152E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</a:rPr>
              <a:t>Respetar el derecho a la </a:t>
            </a:r>
            <a:r>
              <a:rPr lang="es-MX" sz="1800" b="1" dirty="0">
                <a:solidFill>
                  <a:srgbClr val="BC945A"/>
                </a:solidFill>
              </a:rPr>
              <a:t>desconexión</a:t>
            </a:r>
            <a:r>
              <a:rPr lang="es-MX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501730D4-17B1-A24C-BC16-EF8657BE0844}"/>
              </a:ext>
            </a:extLst>
          </p:cNvPr>
          <p:cNvSpPr/>
          <p:nvPr/>
        </p:nvSpPr>
        <p:spPr>
          <a:xfrm>
            <a:off x="556075" y="1097568"/>
            <a:ext cx="71513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b="1" dirty="0">
                <a:solidFill>
                  <a:srgbClr val="6E152E"/>
                </a:solidFill>
                <a:latin typeface="Montserrat" pitchFamily="2" charset="77"/>
              </a:rPr>
              <a:t>…POR FACTORES </a:t>
            </a:r>
          </a:p>
          <a:p>
            <a:r>
              <a:rPr lang="es-MX" sz="4400" b="1" dirty="0">
                <a:solidFill>
                  <a:srgbClr val="BC945A"/>
                </a:solidFill>
                <a:latin typeface="Montserrat" pitchFamily="2" charset="77"/>
              </a:rPr>
              <a:t>PSICOSOCIALES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A70CE35D-36E8-7D42-B878-B2666E47614F}"/>
              </a:ext>
            </a:extLst>
          </p:cNvPr>
          <p:cNvSpPr txBox="1">
            <a:spLocks/>
          </p:cNvSpPr>
          <p:nvPr/>
        </p:nvSpPr>
        <p:spPr>
          <a:xfrm>
            <a:off x="144378" y="148773"/>
            <a:ext cx="11863137" cy="4826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2800" b="0">
                <a:solidFill>
                  <a:srgbClr val="DEC9A2"/>
                </a:solidFill>
                <a:latin typeface="Montserrat" pitchFamily="2" charset="77"/>
              </a:rPr>
              <a:t>CONDICIONES DE SEGURIDAD Y SALUD EN EL TELETRABAJO </a:t>
            </a:r>
            <a:endParaRPr lang="es-MX" sz="2800" b="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1155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4C258E3A-3035-B348-B948-2848496F6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94" y="1563284"/>
            <a:ext cx="5837001" cy="1072668"/>
          </a:xfrm>
        </p:spPr>
        <p:txBody>
          <a:bodyPr>
            <a:noAutofit/>
          </a:bodyPr>
          <a:lstStyle/>
          <a:p>
            <a:r>
              <a:rPr lang="es-MX" sz="4000" dirty="0">
                <a:latin typeface="Montserrat ExtraBold" pitchFamily="2" charset="77"/>
              </a:rPr>
              <a:t>CAPACITACIÓN Y ADIESTRAMIENTO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DA9F81AB-2A46-5540-8B20-3D0205EDFBB7}"/>
              </a:ext>
            </a:extLst>
          </p:cNvPr>
          <p:cNvCxnSpPr/>
          <p:nvPr/>
        </p:nvCxnSpPr>
        <p:spPr>
          <a:xfrm>
            <a:off x="479977" y="2803928"/>
            <a:ext cx="5334669" cy="0"/>
          </a:xfrm>
          <a:prstGeom prst="line">
            <a:avLst/>
          </a:prstGeom>
          <a:ln w="19050">
            <a:solidFill>
              <a:srgbClr val="6E152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91EBB798-F827-1E41-886D-1299C65A55FC}"/>
              </a:ext>
            </a:extLst>
          </p:cNvPr>
          <p:cNvSpPr/>
          <p:nvPr/>
        </p:nvSpPr>
        <p:spPr>
          <a:xfrm>
            <a:off x="6330640" y="-5238"/>
            <a:ext cx="208547" cy="6863238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D2495F3-18C2-B84E-94F4-739689CE8301}"/>
              </a:ext>
            </a:extLst>
          </p:cNvPr>
          <p:cNvSpPr txBox="1"/>
          <p:nvPr/>
        </p:nvSpPr>
        <p:spPr>
          <a:xfrm>
            <a:off x="479977" y="3232949"/>
            <a:ext cx="533466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itchFamily="2" charset="77"/>
              </a:rPr>
              <a:t>En el </a:t>
            </a:r>
            <a:r>
              <a:rPr lang="es-MX" sz="2000" b="1" dirty="0">
                <a:solidFill>
                  <a:srgbClr val="BC945A"/>
                </a:solidFill>
                <a:latin typeface="Montserrat" pitchFamily="2" charset="77"/>
              </a:rPr>
              <a:t>reconocimiento de peligros </a:t>
            </a:r>
            <a:r>
              <a:rPr lang="es-MX" sz="2000" dirty="0">
                <a:latin typeface="Montserrat" pitchFamily="2" charset="77"/>
              </a:rPr>
              <a:t>en su lugar de trabajo</a:t>
            </a:r>
            <a:r>
              <a:rPr lang="es-ES" sz="400" dirty="0">
                <a:latin typeface="Montserrat" pitchFamily="2" charset="77"/>
              </a:rPr>
              <a:t> </a:t>
            </a:r>
          </a:p>
          <a:p>
            <a:pPr marL="342900" lvl="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ES" sz="400" dirty="0">
              <a:latin typeface="Montserrat" pitchFamily="2" charset="77"/>
            </a:endParaRPr>
          </a:p>
          <a:p>
            <a:pPr marL="342900" lvl="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ES" sz="400" dirty="0">
              <a:latin typeface="Montserrat" pitchFamily="2" charset="77"/>
            </a:endParaRPr>
          </a:p>
          <a:p>
            <a:pPr marL="342900" lvl="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ES" sz="400" dirty="0">
              <a:latin typeface="Montserrat" pitchFamily="2" charset="77"/>
            </a:endParaRPr>
          </a:p>
          <a:p>
            <a:pPr marL="342900" lvl="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ES" sz="400" dirty="0">
              <a:latin typeface="Montserrat" pitchFamily="2" charset="77"/>
            </a:endParaRPr>
          </a:p>
          <a:p>
            <a:pPr marL="342900" lvl="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itchFamily="2" charset="77"/>
              </a:rPr>
              <a:t>En la comprensión y aplicación de la </a:t>
            </a:r>
            <a:r>
              <a:rPr lang="es-MX" sz="2000" b="1" dirty="0">
                <a:solidFill>
                  <a:srgbClr val="BC945A"/>
                </a:solidFill>
                <a:latin typeface="Montserrat" pitchFamily="2" charset="77"/>
              </a:rPr>
              <a:t>Política de Teletrabajo </a:t>
            </a:r>
            <a:r>
              <a:rPr lang="es-ES" sz="500" dirty="0">
                <a:latin typeface="Montserrat" pitchFamily="2" charset="77"/>
              </a:rPr>
              <a:t> </a:t>
            </a:r>
          </a:p>
          <a:p>
            <a:pPr marL="342900" lvl="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ES" sz="500" dirty="0">
              <a:latin typeface="Montserrat" pitchFamily="2" charset="77"/>
            </a:endParaRPr>
          </a:p>
          <a:p>
            <a:pPr marL="342900" lvl="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ES" sz="500" dirty="0">
              <a:latin typeface="Montserrat" pitchFamily="2" charset="77"/>
            </a:endParaRPr>
          </a:p>
          <a:p>
            <a:pPr marL="342900" lvl="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ES" sz="500" dirty="0">
              <a:latin typeface="Montserrat" pitchFamily="2" charset="77"/>
            </a:endParaRPr>
          </a:p>
          <a:p>
            <a:pPr marL="342900" lvl="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itchFamily="2" charset="77"/>
              </a:rPr>
              <a:t>En los conocimientos necesarios, en su caso, para el </a:t>
            </a:r>
            <a:r>
              <a:rPr lang="es-MX" sz="2000" b="1" dirty="0">
                <a:solidFill>
                  <a:srgbClr val="BC945A"/>
                </a:solidFill>
                <a:latin typeface="Montserrat" pitchFamily="2" charset="77"/>
              </a:rPr>
              <a:t>manejo de las Tecnologías de la Información y Comunicación</a:t>
            </a:r>
            <a:endParaRPr lang="es-ES" sz="2000" dirty="0">
              <a:latin typeface="Montserrat" pitchFamily="2" charset="77"/>
            </a:endParaRPr>
          </a:p>
          <a:p>
            <a:pPr lvl="0">
              <a:buClr>
                <a:srgbClr val="BC945A"/>
              </a:buClr>
            </a:pPr>
            <a:r>
              <a:rPr lang="es-ES" sz="500" dirty="0">
                <a:latin typeface="Montserrat" pitchFamily="2" charset="77"/>
              </a:rPr>
              <a:t> </a:t>
            </a:r>
          </a:p>
          <a:p>
            <a:endParaRPr lang="es-ES" b="1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BE2181A5-7782-23EA-C847-EC5CD5CFF931}"/>
              </a:ext>
            </a:extLst>
          </p:cNvPr>
          <p:cNvSpPr txBox="1">
            <a:spLocks/>
          </p:cNvSpPr>
          <p:nvPr/>
        </p:nvSpPr>
        <p:spPr>
          <a:xfrm>
            <a:off x="6178766" y="1414778"/>
            <a:ext cx="6387457" cy="107266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3600" dirty="0">
                <a:solidFill>
                  <a:srgbClr val="BC945A"/>
                </a:solidFill>
                <a:latin typeface="Montserrat ExtraBold" pitchFamily="2" charset="77"/>
              </a:rPr>
              <a:t>EVALUACIÓN </a:t>
            </a:r>
          </a:p>
          <a:p>
            <a:r>
              <a:rPr lang="es-MX" sz="3600" dirty="0">
                <a:latin typeface="Montserrat ExtraBold" pitchFamily="2" charset="77"/>
              </a:rPr>
              <a:t>DE LA CONFORMIDAD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06371439-5F4B-985B-D74B-67030708ADC4}"/>
              </a:ext>
            </a:extLst>
          </p:cNvPr>
          <p:cNvSpPr/>
          <p:nvPr/>
        </p:nvSpPr>
        <p:spPr>
          <a:xfrm>
            <a:off x="7055181" y="3419332"/>
            <a:ext cx="481869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latin typeface="Montserrat" pitchFamily="2" charset="77"/>
              </a:rPr>
              <a:t>A través de:</a:t>
            </a:r>
          </a:p>
          <a:p>
            <a:endParaRPr lang="es-MX" dirty="0">
              <a:latin typeface="Montserrat" pitchFamily="2" charset="77"/>
            </a:endParaRPr>
          </a:p>
          <a:p>
            <a:r>
              <a:rPr lang="es-MX" sz="2000" dirty="0">
                <a:latin typeface="Montserrat" pitchFamily="2" charset="77"/>
              </a:rPr>
              <a:t>La </a:t>
            </a:r>
            <a:r>
              <a:rPr lang="es-MX" sz="2000" b="1" dirty="0">
                <a:solidFill>
                  <a:srgbClr val="BC945A"/>
                </a:solidFill>
                <a:latin typeface="Montserrat" pitchFamily="2" charset="77"/>
              </a:rPr>
              <a:t>Autoridad Laboral</a:t>
            </a:r>
            <a:r>
              <a:rPr lang="es-MX" sz="2000" dirty="0">
                <a:latin typeface="Montserrat" pitchFamily="2" charset="77"/>
              </a:rPr>
              <a:t>, </a:t>
            </a:r>
            <a:r>
              <a:rPr lang="es-MX" sz="2000" dirty="0" err="1">
                <a:latin typeface="Montserrat" pitchFamily="2" charset="77"/>
              </a:rPr>
              <a:t>ó</a:t>
            </a:r>
            <a:endParaRPr lang="es-MX" sz="2000" dirty="0">
              <a:latin typeface="Montserrat" pitchFamily="2" charset="77"/>
            </a:endParaRPr>
          </a:p>
          <a:p>
            <a:endParaRPr lang="es-MX" sz="2000" dirty="0">
              <a:latin typeface="Montserrat" pitchFamily="2" charset="77"/>
            </a:endParaRPr>
          </a:p>
          <a:p>
            <a:r>
              <a:rPr lang="es-MX" sz="2000" dirty="0">
                <a:latin typeface="Montserrat" pitchFamily="2" charset="77"/>
              </a:rPr>
              <a:t>Los servicios de </a:t>
            </a:r>
            <a:r>
              <a:rPr lang="es-MX" sz="2000" b="1" dirty="0">
                <a:solidFill>
                  <a:srgbClr val="BC945A"/>
                </a:solidFill>
                <a:latin typeface="Montserrat" pitchFamily="2" charset="77"/>
              </a:rPr>
              <a:t>Unidades de Inspección</a:t>
            </a:r>
            <a:endParaRPr lang="es-MX" sz="3200" b="1" dirty="0">
              <a:solidFill>
                <a:srgbClr val="BC945A"/>
              </a:solidFill>
              <a:latin typeface="Montserrat" pitchFamily="2" charset="77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46F738EA-8BCC-CD4E-EE18-842C8416FBB7}"/>
              </a:ext>
            </a:extLst>
          </p:cNvPr>
          <p:cNvCxnSpPr/>
          <p:nvPr/>
        </p:nvCxnSpPr>
        <p:spPr>
          <a:xfrm>
            <a:off x="6705158" y="2803928"/>
            <a:ext cx="5334669" cy="0"/>
          </a:xfrm>
          <a:prstGeom prst="line">
            <a:avLst/>
          </a:prstGeom>
          <a:ln w="19050">
            <a:solidFill>
              <a:srgbClr val="6E152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139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ángulo 102">
            <a:extLst>
              <a:ext uri="{FF2B5EF4-FFF2-40B4-BE49-F238E27FC236}">
                <a16:creationId xmlns:a16="http://schemas.microsoft.com/office/drawing/2014/main" xmlns="" id="{F7223CD5-A93E-D348-B7E6-6527A8346F2A}"/>
              </a:ext>
            </a:extLst>
          </p:cNvPr>
          <p:cNvSpPr/>
          <p:nvPr/>
        </p:nvSpPr>
        <p:spPr>
          <a:xfrm>
            <a:off x="2969279" y="4942893"/>
            <a:ext cx="2917271" cy="1456486"/>
          </a:xfrm>
          <a:prstGeom prst="rect">
            <a:avLst/>
          </a:prstGeom>
          <a:solidFill>
            <a:srgbClr val="DEC9A2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97A53ABD-151A-0145-B9F1-1C8D94AA2E15}"/>
              </a:ext>
            </a:extLst>
          </p:cNvPr>
          <p:cNvSpPr/>
          <p:nvPr/>
        </p:nvSpPr>
        <p:spPr>
          <a:xfrm>
            <a:off x="8742947" y="-5238"/>
            <a:ext cx="3449053" cy="664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xmlns="" id="{C059D1D3-1471-2C40-B8DA-E6E53A2D7C18}"/>
              </a:ext>
            </a:extLst>
          </p:cNvPr>
          <p:cNvSpPr/>
          <p:nvPr/>
        </p:nvSpPr>
        <p:spPr>
          <a:xfrm>
            <a:off x="7731369" y="3380793"/>
            <a:ext cx="2781887" cy="1456486"/>
          </a:xfrm>
          <a:prstGeom prst="rect">
            <a:avLst/>
          </a:prstGeom>
          <a:solidFill>
            <a:srgbClr val="DEC9A2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xmlns="" id="{2BB36012-7B90-3D4A-B6E5-3E726FEFBFD0}"/>
              </a:ext>
            </a:extLst>
          </p:cNvPr>
          <p:cNvSpPr/>
          <p:nvPr/>
        </p:nvSpPr>
        <p:spPr>
          <a:xfrm>
            <a:off x="1559169" y="3380793"/>
            <a:ext cx="2917271" cy="1456486"/>
          </a:xfrm>
          <a:prstGeom prst="rect">
            <a:avLst/>
          </a:prstGeom>
          <a:solidFill>
            <a:srgbClr val="DEC9A2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xmlns="" id="{16BCC6F6-33CF-0546-8D97-D909B0D8864C}"/>
              </a:ext>
            </a:extLst>
          </p:cNvPr>
          <p:cNvSpPr/>
          <p:nvPr/>
        </p:nvSpPr>
        <p:spPr>
          <a:xfrm>
            <a:off x="1559168" y="2149817"/>
            <a:ext cx="10333311" cy="1124880"/>
          </a:xfrm>
          <a:prstGeom prst="rect">
            <a:avLst/>
          </a:prstGeom>
          <a:solidFill>
            <a:srgbClr val="DEC9A2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796ED5B3-B009-7C44-84B6-08A1FF95F2E6}"/>
              </a:ext>
            </a:extLst>
          </p:cNvPr>
          <p:cNvGrpSpPr/>
          <p:nvPr/>
        </p:nvGrpSpPr>
        <p:grpSpPr>
          <a:xfrm>
            <a:off x="279133" y="2161469"/>
            <a:ext cx="3628725" cy="1113286"/>
            <a:chOff x="279133" y="2310063"/>
            <a:chExt cx="4081111" cy="1113286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6914CA3E-0D90-7F4B-B561-D9AC2067B4B3}"/>
                </a:ext>
              </a:extLst>
            </p:cNvPr>
            <p:cNvSpPr/>
            <p:nvPr/>
          </p:nvSpPr>
          <p:spPr>
            <a:xfrm>
              <a:off x="279133" y="2310063"/>
              <a:ext cx="4081111" cy="1097280"/>
            </a:xfrm>
            <a:prstGeom prst="rect">
              <a:avLst/>
            </a:prstGeom>
            <a:solidFill>
              <a:srgbClr val="6E1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3958E2A2-D656-A847-8AA1-4E66A0E8304D}"/>
                </a:ext>
              </a:extLst>
            </p:cNvPr>
            <p:cNvSpPr/>
            <p:nvPr/>
          </p:nvSpPr>
          <p:spPr>
            <a:xfrm>
              <a:off x="279133" y="3317471"/>
              <a:ext cx="4081111" cy="105878"/>
            </a:xfrm>
            <a:prstGeom prst="rect">
              <a:avLst/>
            </a:prstGeom>
            <a:solidFill>
              <a:srgbClr val="DEC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4A7374B-B663-4F45-BC41-32544DE29B65}"/>
              </a:ext>
            </a:extLst>
          </p:cNvPr>
          <p:cNvSpPr txBox="1">
            <a:spLocks/>
          </p:cNvSpPr>
          <p:nvPr/>
        </p:nvSpPr>
        <p:spPr>
          <a:xfrm>
            <a:off x="151730" y="745164"/>
            <a:ext cx="12040270" cy="107266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5400" dirty="0">
                <a:solidFill>
                  <a:srgbClr val="BC945A"/>
                </a:solidFill>
                <a:latin typeface="Montserrat ExtraBold" pitchFamily="2" charset="77"/>
              </a:rPr>
              <a:t>PROCESO DE </a:t>
            </a:r>
          </a:p>
          <a:p>
            <a:r>
              <a:rPr lang="es-MX" sz="5400" dirty="0">
                <a:latin typeface="Montserrat ExtraBold" pitchFamily="2" charset="77"/>
              </a:rPr>
              <a:t>NORMALIZACIÓN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317A448B-6DA3-794E-8EAC-B6034855C2E5}"/>
              </a:ext>
            </a:extLst>
          </p:cNvPr>
          <p:cNvCxnSpPr/>
          <p:nvPr/>
        </p:nvCxnSpPr>
        <p:spPr>
          <a:xfrm>
            <a:off x="3428665" y="1817832"/>
            <a:ext cx="5334669" cy="0"/>
          </a:xfrm>
          <a:prstGeom prst="line">
            <a:avLst/>
          </a:prstGeom>
          <a:ln w="19050">
            <a:solidFill>
              <a:srgbClr val="6E152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66AFB28-5991-684A-85AF-2C502003E52F}"/>
              </a:ext>
            </a:extLst>
          </p:cNvPr>
          <p:cNvSpPr/>
          <p:nvPr/>
        </p:nvSpPr>
        <p:spPr>
          <a:xfrm>
            <a:off x="354531" y="2249675"/>
            <a:ext cx="3477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sz="1600" dirty="0">
                <a:solidFill>
                  <a:srgbClr val="DEC9A2"/>
                </a:solidFill>
                <a:latin typeface="Montserrat Medium" pitchFamily="2" charset="77"/>
              </a:rPr>
              <a:t>Aprobación del Tema por el Comité Consultivo Nacional de Normalización (CCNNSST)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E89B4304-1956-1546-B16C-AB9E0B76EC9F}"/>
              </a:ext>
            </a:extLst>
          </p:cNvPr>
          <p:cNvGrpSpPr/>
          <p:nvPr/>
        </p:nvGrpSpPr>
        <p:grpSpPr>
          <a:xfrm>
            <a:off x="4271444" y="2161469"/>
            <a:ext cx="3628725" cy="1113286"/>
            <a:chOff x="279133" y="2310063"/>
            <a:chExt cx="4081111" cy="1113286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B7F41072-3D90-9D4B-97EF-143B4986DB96}"/>
                </a:ext>
              </a:extLst>
            </p:cNvPr>
            <p:cNvSpPr/>
            <p:nvPr/>
          </p:nvSpPr>
          <p:spPr>
            <a:xfrm>
              <a:off x="279133" y="2310063"/>
              <a:ext cx="4081111" cy="1097280"/>
            </a:xfrm>
            <a:prstGeom prst="rect">
              <a:avLst/>
            </a:prstGeom>
            <a:solidFill>
              <a:srgbClr val="6E1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5B9147F0-FDA3-EC46-B163-CD6E3A866A08}"/>
                </a:ext>
              </a:extLst>
            </p:cNvPr>
            <p:cNvSpPr/>
            <p:nvPr/>
          </p:nvSpPr>
          <p:spPr>
            <a:xfrm>
              <a:off x="279133" y="3317471"/>
              <a:ext cx="4081111" cy="105878"/>
            </a:xfrm>
            <a:prstGeom prst="rect">
              <a:avLst/>
            </a:prstGeom>
            <a:solidFill>
              <a:srgbClr val="DEC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CDDDD910-A5B3-F446-8714-6C745A182207}"/>
              </a:ext>
            </a:extLst>
          </p:cNvPr>
          <p:cNvSpPr/>
          <p:nvPr/>
        </p:nvSpPr>
        <p:spPr>
          <a:xfrm>
            <a:off x="4346842" y="2249675"/>
            <a:ext cx="3477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sz="1600" dirty="0">
                <a:solidFill>
                  <a:srgbClr val="DEC9A2"/>
                </a:solidFill>
                <a:latin typeface="Montserrat Medium" pitchFamily="2" charset="77"/>
              </a:rPr>
              <a:t>Inscripción del Tema en el Programa Nacional de Infraestructura de la Calidad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A1A0D68E-96E1-B34A-9FFE-52BD691BD038}"/>
              </a:ext>
            </a:extLst>
          </p:cNvPr>
          <p:cNvGrpSpPr/>
          <p:nvPr/>
        </p:nvGrpSpPr>
        <p:grpSpPr>
          <a:xfrm>
            <a:off x="8263755" y="2161469"/>
            <a:ext cx="3628725" cy="1113286"/>
            <a:chOff x="279133" y="2310063"/>
            <a:chExt cx="4081111" cy="1113286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xmlns="" id="{B45844A6-9441-0A40-816E-B0174F07DFA1}"/>
                </a:ext>
              </a:extLst>
            </p:cNvPr>
            <p:cNvSpPr/>
            <p:nvPr/>
          </p:nvSpPr>
          <p:spPr>
            <a:xfrm>
              <a:off x="279133" y="2310063"/>
              <a:ext cx="4081111" cy="1097280"/>
            </a:xfrm>
            <a:prstGeom prst="rect">
              <a:avLst/>
            </a:prstGeom>
            <a:solidFill>
              <a:srgbClr val="6E1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xmlns="" id="{DA268B26-3439-6140-9336-5905E7A1323D}"/>
                </a:ext>
              </a:extLst>
            </p:cNvPr>
            <p:cNvSpPr/>
            <p:nvPr/>
          </p:nvSpPr>
          <p:spPr>
            <a:xfrm>
              <a:off x="279133" y="3317471"/>
              <a:ext cx="4081111" cy="105878"/>
            </a:xfrm>
            <a:prstGeom prst="rect">
              <a:avLst/>
            </a:prstGeom>
            <a:solidFill>
              <a:srgbClr val="DEC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5D0026DA-4E37-0D4B-A3B1-727CB341EFC1}"/>
              </a:ext>
            </a:extLst>
          </p:cNvPr>
          <p:cNvSpPr/>
          <p:nvPr/>
        </p:nvSpPr>
        <p:spPr>
          <a:xfrm>
            <a:off x="8339153" y="2249675"/>
            <a:ext cx="3477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sz="1600" dirty="0">
                <a:solidFill>
                  <a:srgbClr val="DEC9A2"/>
                </a:solidFill>
                <a:latin typeface="Montserrat Medium" pitchFamily="2" charset="77"/>
              </a:rPr>
              <a:t>Elaboración de </a:t>
            </a:r>
          </a:p>
          <a:p>
            <a:pPr lvl="0" algn="ctr" defTabSz="914400">
              <a:defRPr/>
            </a:pPr>
            <a:r>
              <a:rPr lang="es-ES" sz="1600" dirty="0">
                <a:solidFill>
                  <a:srgbClr val="DEC9A2"/>
                </a:solidFill>
                <a:latin typeface="Montserrat Medium" pitchFamily="2" charset="77"/>
              </a:rPr>
              <a:t>Documento Técnico de </a:t>
            </a:r>
          </a:p>
          <a:p>
            <a:pPr lvl="0" algn="ctr" defTabSz="914400">
              <a:defRPr/>
            </a:pPr>
            <a:r>
              <a:rPr lang="es-ES" sz="1600" dirty="0">
                <a:solidFill>
                  <a:srgbClr val="DEC9A2"/>
                </a:solidFill>
                <a:latin typeface="Montserrat Medium" pitchFamily="2" charset="77"/>
              </a:rPr>
              <a:t>Base (Anteproyecto)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xmlns="" id="{1C390CB3-6338-0A4D-ACDC-6D069E8E1D4E}"/>
              </a:ext>
            </a:extLst>
          </p:cNvPr>
          <p:cNvGrpSpPr/>
          <p:nvPr/>
        </p:nvGrpSpPr>
        <p:grpSpPr>
          <a:xfrm>
            <a:off x="279133" y="3725520"/>
            <a:ext cx="2415941" cy="1113286"/>
            <a:chOff x="279133" y="2310063"/>
            <a:chExt cx="4081111" cy="1113286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xmlns="" id="{6E705359-F003-D143-9D82-C42DD1C12882}"/>
                </a:ext>
              </a:extLst>
            </p:cNvPr>
            <p:cNvSpPr/>
            <p:nvPr/>
          </p:nvSpPr>
          <p:spPr>
            <a:xfrm>
              <a:off x="279133" y="2310063"/>
              <a:ext cx="4081111" cy="1097280"/>
            </a:xfrm>
            <a:prstGeom prst="rect">
              <a:avLst/>
            </a:prstGeom>
            <a:solidFill>
              <a:srgbClr val="6E152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xmlns="" id="{B15C10BE-9238-6247-AB65-424794DFEC86}"/>
                </a:ext>
              </a:extLst>
            </p:cNvPr>
            <p:cNvSpPr/>
            <p:nvPr/>
          </p:nvSpPr>
          <p:spPr>
            <a:xfrm>
              <a:off x="279133" y="3317471"/>
              <a:ext cx="4081111" cy="105878"/>
            </a:xfrm>
            <a:prstGeom prst="rect">
              <a:avLst/>
            </a:prstGeom>
            <a:solidFill>
              <a:srgbClr val="DEC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xmlns="" id="{2867D936-2041-9E41-B17C-FB61E3B427B1}"/>
              </a:ext>
            </a:extLst>
          </p:cNvPr>
          <p:cNvGrpSpPr/>
          <p:nvPr/>
        </p:nvGrpSpPr>
        <p:grpSpPr>
          <a:xfrm>
            <a:off x="3303069" y="3725520"/>
            <a:ext cx="2415941" cy="1113286"/>
            <a:chOff x="279133" y="2310063"/>
            <a:chExt cx="4081111" cy="1113286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xmlns="" id="{D2E4820F-8DE7-A54D-9D83-A953DEC132E5}"/>
                </a:ext>
              </a:extLst>
            </p:cNvPr>
            <p:cNvSpPr/>
            <p:nvPr/>
          </p:nvSpPr>
          <p:spPr>
            <a:xfrm>
              <a:off x="279133" y="2310063"/>
              <a:ext cx="4081111" cy="1097280"/>
            </a:xfrm>
            <a:prstGeom prst="rect">
              <a:avLst/>
            </a:prstGeom>
            <a:solidFill>
              <a:srgbClr val="6E152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88E0FA02-EFBB-A240-8282-3EA48E17F015}"/>
                </a:ext>
              </a:extLst>
            </p:cNvPr>
            <p:cNvSpPr/>
            <p:nvPr/>
          </p:nvSpPr>
          <p:spPr>
            <a:xfrm>
              <a:off x="279133" y="3317471"/>
              <a:ext cx="4081111" cy="105878"/>
            </a:xfrm>
            <a:prstGeom prst="rect">
              <a:avLst/>
            </a:prstGeom>
            <a:solidFill>
              <a:srgbClr val="DEC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0BC52861-8779-EB4B-893D-827A117AACDC}"/>
              </a:ext>
            </a:extLst>
          </p:cNvPr>
          <p:cNvGrpSpPr/>
          <p:nvPr/>
        </p:nvGrpSpPr>
        <p:grpSpPr>
          <a:xfrm>
            <a:off x="6388066" y="3725520"/>
            <a:ext cx="2415941" cy="1113286"/>
            <a:chOff x="279133" y="2310063"/>
            <a:chExt cx="4081111" cy="1113286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xmlns="" id="{0BC7C7C3-B523-714B-A0F0-3FDC40C14FDC}"/>
                </a:ext>
              </a:extLst>
            </p:cNvPr>
            <p:cNvSpPr/>
            <p:nvPr/>
          </p:nvSpPr>
          <p:spPr>
            <a:xfrm>
              <a:off x="279133" y="2310063"/>
              <a:ext cx="4081111" cy="1097280"/>
            </a:xfrm>
            <a:prstGeom prst="rect">
              <a:avLst/>
            </a:prstGeom>
            <a:solidFill>
              <a:srgbClr val="6E152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xmlns="" id="{F4D46EFB-B0C9-2B48-BEA5-5753EBA3E6FB}"/>
                </a:ext>
              </a:extLst>
            </p:cNvPr>
            <p:cNvSpPr/>
            <p:nvPr/>
          </p:nvSpPr>
          <p:spPr>
            <a:xfrm>
              <a:off x="279133" y="3317471"/>
              <a:ext cx="4081111" cy="105878"/>
            </a:xfrm>
            <a:prstGeom prst="rect">
              <a:avLst/>
            </a:prstGeom>
            <a:solidFill>
              <a:srgbClr val="DEC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xmlns="" id="{02E701FC-B2C1-A94E-A101-FDEB8B5458DD}"/>
              </a:ext>
            </a:extLst>
          </p:cNvPr>
          <p:cNvGrpSpPr/>
          <p:nvPr/>
        </p:nvGrpSpPr>
        <p:grpSpPr>
          <a:xfrm>
            <a:off x="9476539" y="3725520"/>
            <a:ext cx="2415941" cy="1113286"/>
            <a:chOff x="279133" y="2310063"/>
            <a:chExt cx="4081111" cy="1113286"/>
          </a:xfrm>
        </p:grpSpPr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xmlns="" id="{B8171434-F898-2C47-9C42-72C0C38BE681}"/>
                </a:ext>
              </a:extLst>
            </p:cNvPr>
            <p:cNvSpPr/>
            <p:nvPr/>
          </p:nvSpPr>
          <p:spPr>
            <a:xfrm>
              <a:off x="279133" y="2310063"/>
              <a:ext cx="4081111" cy="1097280"/>
            </a:xfrm>
            <a:prstGeom prst="rect">
              <a:avLst/>
            </a:prstGeom>
            <a:solidFill>
              <a:srgbClr val="6E1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xmlns="" id="{04C6714B-7334-864C-9CB1-066AE0B4902B}"/>
                </a:ext>
              </a:extLst>
            </p:cNvPr>
            <p:cNvSpPr/>
            <p:nvPr/>
          </p:nvSpPr>
          <p:spPr>
            <a:xfrm>
              <a:off x="279133" y="3317471"/>
              <a:ext cx="4081111" cy="105878"/>
            </a:xfrm>
            <a:prstGeom prst="rect">
              <a:avLst/>
            </a:prstGeom>
            <a:solidFill>
              <a:srgbClr val="DEC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xmlns="" id="{28B1133A-7908-6442-90F1-C7BB995FEBAA}"/>
              </a:ext>
            </a:extLst>
          </p:cNvPr>
          <p:cNvGrpSpPr/>
          <p:nvPr/>
        </p:nvGrpSpPr>
        <p:grpSpPr>
          <a:xfrm>
            <a:off x="1824973" y="5289571"/>
            <a:ext cx="2415941" cy="1113286"/>
            <a:chOff x="279133" y="2310063"/>
            <a:chExt cx="4081111" cy="1113286"/>
          </a:xfrm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xmlns="" id="{D0CAB430-D696-7A46-8658-A37EE817FD7E}"/>
                </a:ext>
              </a:extLst>
            </p:cNvPr>
            <p:cNvSpPr/>
            <p:nvPr/>
          </p:nvSpPr>
          <p:spPr>
            <a:xfrm>
              <a:off x="279133" y="2310063"/>
              <a:ext cx="4081111" cy="1097280"/>
            </a:xfrm>
            <a:prstGeom prst="rect">
              <a:avLst/>
            </a:prstGeom>
            <a:solidFill>
              <a:srgbClr val="6E1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xmlns="" id="{1CA5271B-2B79-8442-ABBE-DE1DE4C39CDB}"/>
                </a:ext>
              </a:extLst>
            </p:cNvPr>
            <p:cNvSpPr/>
            <p:nvPr/>
          </p:nvSpPr>
          <p:spPr>
            <a:xfrm>
              <a:off x="279133" y="3317471"/>
              <a:ext cx="4081111" cy="105878"/>
            </a:xfrm>
            <a:prstGeom prst="rect">
              <a:avLst/>
            </a:prstGeom>
            <a:solidFill>
              <a:srgbClr val="DEC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xmlns="" id="{59EB6645-4658-2441-8216-FD1E873D193B}"/>
              </a:ext>
            </a:extLst>
          </p:cNvPr>
          <p:cNvGrpSpPr/>
          <p:nvPr/>
        </p:nvGrpSpPr>
        <p:grpSpPr>
          <a:xfrm>
            <a:off x="4848909" y="5289571"/>
            <a:ext cx="2415941" cy="1113286"/>
            <a:chOff x="279133" y="2310063"/>
            <a:chExt cx="4081111" cy="1113286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xmlns="" id="{17C7D6E4-57DD-2E4D-9162-575A34BF006F}"/>
                </a:ext>
              </a:extLst>
            </p:cNvPr>
            <p:cNvSpPr/>
            <p:nvPr/>
          </p:nvSpPr>
          <p:spPr>
            <a:xfrm>
              <a:off x="279133" y="2310063"/>
              <a:ext cx="4081111" cy="1097280"/>
            </a:xfrm>
            <a:prstGeom prst="rect">
              <a:avLst/>
            </a:prstGeom>
            <a:solidFill>
              <a:srgbClr val="6E1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xmlns="" id="{73C5908D-0D02-0549-912F-902E62C51FE2}"/>
                </a:ext>
              </a:extLst>
            </p:cNvPr>
            <p:cNvSpPr/>
            <p:nvPr/>
          </p:nvSpPr>
          <p:spPr>
            <a:xfrm>
              <a:off x="279133" y="3317471"/>
              <a:ext cx="4081111" cy="105878"/>
            </a:xfrm>
            <a:prstGeom prst="rect">
              <a:avLst/>
            </a:prstGeom>
            <a:solidFill>
              <a:srgbClr val="DEC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xmlns="" id="{5BE315F0-F8BB-F848-A983-D746D19A6AC5}"/>
              </a:ext>
            </a:extLst>
          </p:cNvPr>
          <p:cNvGrpSpPr/>
          <p:nvPr/>
        </p:nvGrpSpPr>
        <p:grpSpPr>
          <a:xfrm>
            <a:off x="7933906" y="5289571"/>
            <a:ext cx="2415941" cy="1113286"/>
            <a:chOff x="279133" y="2310063"/>
            <a:chExt cx="4081111" cy="1113286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xmlns="" id="{8266359F-D837-6941-81F3-290322E49210}"/>
                </a:ext>
              </a:extLst>
            </p:cNvPr>
            <p:cNvSpPr/>
            <p:nvPr/>
          </p:nvSpPr>
          <p:spPr>
            <a:xfrm>
              <a:off x="279133" y="2310063"/>
              <a:ext cx="4081111" cy="1097280"/>
            </a:xfrm>
            <a:prstGeom prst="rect">
              <a:avLst/>
            </a:prstGeom>
            <a:solidFill>
              <a:srgbClr val="BC94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xmlns="" id="{4E91A4AA-6F6E-CC4A-87C4-71F0230EF1FD}"/>
                </a:ext>
              </a:extLst>
            </p:cNvPr>
            <p:cNvSpPr/>
            <p:nvPr/>
          </p:nvSpPr>
          <p:spPr>
            <a:xfrm>
              <a:off x="279133" y="3317471"/>
              <a:ext cx="4081111" cy="105878"/>
            </a:xfrm>
            <a:prstGeom prst="rect">
              <a:avLst/>
            </a:prstGeom>
            <a:solidFill>
              <a:srgbClr val="6E1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CA862E45-179B-A14E-B6A3-939A579833C5}"/>
              </a:ext>
            </a:extLst>
          </p:cNvPr>
          <p:cNvSpPr/>
          <p:nvPr/>
        </p:nvSpPr>
        <p:spPr>
          <a:xfrm>
            <a:off x="9613047" y="3818593"/>
            <a:ext cx="2204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sz="1600" dirty="0">
                <a:solidFill>
                  <a:srgbClr val="DEC9A2"/>
                </a:solidFill>
                <a:latin typeface="Montserrat Medium" pitchFamily="2" charset="77"/>
              </a:rPr>
              <a:t>Aprobación </a:t>
            </a:r>
          </a:p>
          <a:p>
            <a:pPr lvl="0" algn="ctr" defTabSz="914400">
              <a:defRPr/>
            </a:pPr>
            <a:r>
              <a:rPr lang="es-ES" sz="1600" dirty="0">
                <a:solidFill>
                  <a:srgbClr val="DEC9A2"/>
                </a:solidFill>
                <a:latin typeface="Montserrat Medium" pitchFamily="2" charset="77"/>
              </a:rPr>
              <a:t>del Proyecto (CCNNSST)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xmlns="" id="{BE839AAD-696E-4443-A4BC-F859ADAED5E8}"/>
              </a:ext>
            </a:extLst>
          </p:cNvPr>
          <p:cNvSpPr/>
          <p:nvPr/>
        </p:nvSpPr>
        <p:spPr>
          <a:xfrm>
            <a:off x="6470660" y="3969647"/>
            <a:ext cx="2204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sz="1600" dirty="0">
                <a:solidFill>
                  <a:srgbClr val="DEC9A2"/>
                </a:solidFill>
                <a:latin typeface="Montserrat Medium" pitchFamily="2" charset="77"/>
              </a:rPr>
              <a:t>Publicación del Proyecto (DOF)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xmlns="" id="{939A865B-CB3A-7B47-86E2-777EAF712C63}"/>
              </a:ext>
            </a:extLst>
          </p:cNvPr>
          <p:cNvSpPr/>
          <p:nvPr/>
        </p:nvSpPr>
        <p:spPr>
          <a:xfrm>
            <a:off x="3409022" y="3981772"/>
            <a:ext cx="2204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b="1" dirty="0">
                <a:solidFill>
                  <a:srgbClr val="DEC9A2"/>
                </a:solidFill>
                <a:latin typeface="Montserrat Medium" pitchFamily="2" charset="77"/>
              </a:rPr>
              <a:t>Consulta Pública</a:t>
            </a:r>
          </a:p>
          <a:p>
            <a:pPr lvl="0" algn="ctr" defTabSz="914400">
              <a:defRPr/>
            </a:pPr>
            <a:r>
              <a:rPr lang="es-ES" b="1" dirty="0">
                <a:solidFill>
                  <a:srgbClr val="DEC9A2"/>
                </a:solidFill>
                <a:latin typeface="Montserrat Medium" pitchFamily="2" charset="77"/>
              </a:rPr>
              <a:t>(60 Días)</a:t>
            </a:r>
            <a:endParaRPr lang="es-ES" sz="2000" b="1" dirty="0">
              <a:solidFill>
                <a:srgbClr val="DEC9A2"/>
              </a:solidFill>
              <a:latin typeface="Montserrat Medium" pitchFamily="2" charset="77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xmlns="" id="{8997A6E7-A850-3643-928C-E3F37D406298}"/>
              </a:ext>
            </a:extLst>
          </p:cNvPr>
          <p:cNvSpPr/>
          <p:nvPr/>
        </p:nvSpPr>
        <p:spPr>
          <a:xfrm>
            <a:off x="359987" y="3832447"/>
            <a:ext cx="2204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sz="1600" dirty="0">
                <a:solidFill>
                  <a:srgbClr val="DEC9A2"/>
                </a:solidFill>
                <a:latin typeface="Montserrat Medium" pitchFamily="2" charset="77"/>
              </a:rPr>
              <a:t>Publicación </a:t>
            </a:r>
          </a:p>
          <a:p>
            <a:pPr lvl="0" algn="ctr" defTabSz="914400">
              <a:defRPr/>
            </a:pPr>
            <a:r>
              <a:rPr lang="es-ES" sz="1600" dirty="0">
                <a:solidFill>
                  <a:srgbClr val="DEC9A2"/>
                </a:solidFill>
                <a:latin typeface="Montserrat Medium" pitchFamily="2" charset="77"/>
              </a:rPr>
              <a:t>de Respuesta Comentarios (DOF)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xmlns="" id="{12899E84-ED35-314A-9AC2-7DD49FBADE63}"/>
              </a:ext>
            </a:extLst>
          </p:cNvPr>
          <p:cNvSpPr/>
          <p:nvPr/>
        </p:nvSpPr>
        <p:spPr>
          <a:xfrm>
            <a:off x="1888638" y="5545823"/>
            <a:ext cx="2204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sz="1600" dirty="0">
                <a:solidFill>
                  <a:srgbClr val="DEC9A2"/>
                </a:solidFill>
                <a:latin typeface="Montserrat Medium" pitchFamily="2" charset="77"/>
              </a:rPr>
              <a:t>Dictamen (AIR) CONAMER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xmlns="" id="{9AAEB781-7078-1642-BFAD-E928B6497A79}"/>
              </a:ext>
            </a:extLst>
          </p:cNvPr>
          <p:cNvSpPr/>
          <p:nvPr/>
        </p:nvSpPr>
        <p:spPr>
          <a:xfrm>
            <a:off x="4946640" y="5533698"/>
            <a:ext cx="2204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sz="1600" dirty="0">
                <a:solidFill>
                  <a:srgbClr val="DEC9A2"/>
                </a:solidFill>
                <a:latin typeface="Montserrat Medium" pitchFamily="2" charset="77"/>
              </a:rPr>
              <a:t>Publicación Definitiva (DOF)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xmlns="" id="{1E50D7B7-2536-744E-8F6D-FBEE813D40A0}"/>
              </a:ext>
            </a:extLst>
          </p:cNvPr>
          <p:cNvSpPr/>
          <p:nvPr/>
        </p:nvSpPr>
        <p:spPr>
          <a:xfrm>
            <a:off x="8030373" y="5396119"/>
            <a:ext cx="22040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b="1" dirty="0">
                <a:latin typeface="Montserrat Medium" pitchFamily="2" charset="77"/>
              </a:rPr>
              <a:t>ENTRADA EN VIGOR</a:t>
            </a:r>
          </a:p>
          <a:p>
            <a:pPr lvl="0" algn="ctr" defTabSz="914400">
              <a:defRPr/>
            </a:pPr>
            <a:r>
              <a:rPr lang="es-ES" b="1" dirty="0">
                <a:latin typeface="Montserrat Medium" pitchFamily="2" charset="77"/>
              </a:rPr>
              <a:t>( a los 180 días) </a:t>
            </a:r>
          </a:p>
        </p:txBody>
      </p:sp>
      <p:cxnSp>
        <p:nvCxnSpPr>
          <p:cNvPr id="75" name="Conector angular 74">
            <a:extLst>
              <a:ext uri="{FF2B5EF4-FFF2-40B4-BE49-F238E27FC236}">
                <a16:creationId xmlns:a16="http://schemas.microsoft.com/office/drawing/2014/main" xmlns="" id="{44A91E5D-AA46-3942-AC79-1FF3DF330DC0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2343" y="5153303"/>
            <a:ext cx="916487" cy="469337"/>
          </a:xfrm>
          <a:prstGeom prst="bentConnector3">
            <a:avLst>
              <a:gd name="adj1" fmla="val 102658"/>
            </a:avLst>
          </a:prstGeom>
          <a:ln w="57150">
            <a:solidFill>
              <a:srgbClr val="BC9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de flecha 82">
            <a:extLst>
              <a:ext uri="{FF2B5EF4-FFF2-40B4-BE49-F238E27FC236}">
                <a16:creationId xmlns:a16="http://schemas.microsoft.com/office/drawing/2014/main" xmlns="" id="{C3CB5138-0D97-824C-ADF9-B8746B4F3D47}"/>
              </a:ext>
            </a:extLst>
          </p:cNvPr>
          <p:cNvCxnSpPr>
            <a:cxnSpLocks/>
          </p:cNvCxnSpPr>
          <p:nvPr/>
        </p:nvCxnSpPr>
        <p:spPr>
          <a:xfrm>
            <a:off x="3920558" y="2710109"/>
            <a:ext cx="363586" cy="0"/>
          </a:xfrm>
          <a:prstGeom prst="straightConnector1">
            <a:avLst/>
          </a:prstGeom>
          <a:ln w="57150">
            <a:solidFill>
              <a:srgbClr val="BC9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de flecha 86">
            <a:extLst>
              <a:ext uri="{FF2B5EF4-FFF2-40B4-BE49-F238E27FC236}">
                <a16:creationId xmlns:a16="http://schemas.microsoft.com/office/drawing/2014/main" xmlns="" id="{DF081E08-EAE7-C641-B9DC-080DB83C2265}"/>
              </a:ext>
            </a:extLst>
          </p:cNvPr>
          <p:cNvCxnSpPr>
            <a:cxnSpLocks/>
          </p:cNvCxnSpPr>
          <p:nvPr/>
        </p:nvCxnSpPr>
        <p:spPr>
          <a:xfrm>
            <a:off x="7933758" y="2710109"/>
            <a:ext cx="363586" cy="0"/>
          </a:xfrm>
          <a:prstGeom prst="straightConnector1">
            <a:avLst/>
          </a:prstGeom>
          <a:ln w="57150">
            <a:solidFill>
              <a:srgbClr val="BC9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de flecha 87">
            <a:extLst>
              <a:ext uri="{FF2B5EF4-FFF2-40B4-BE49-F238E27FC236}">
                <a16:creationId xmlns:a16="http://schemas.microsoft.com/office/drawing/2014/main" xmlns="" id="{6F3A198D-3B29-104F-A9EB-78FB0D34FDBF}"/>
              </a:ext>
            </a:extLst>
          </p:cNvPr>
          <p:cNvCxnSpPr>
            <a:cxnSpLocks/>
          </p:cNvCxnSpPr>
          <p:nvPr/>
        </p:nvCxnSpPr>
        <p:spPr>
          <a:xfrm>
            <a:off x="10655367" y="3354957"/>
            <a:ext cx="0" cy="277243"/>
          </a:xfrm>
          <a:prstGeom prst="straightConnector1">
            <a:avLst/>
          </a:prstGeom>
          <a:ln w="57150">
            <a:solidFill>
              <a:srgbClr val="BC9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de flecha 90">
            <a:extLst>
              <a:ext uri="{FF2B5EF4-FFF2-40B4-BE49-F238E27FC236}">
                <a16:creationId xmlns:a16="http://schemas.microsoft.com/office/drawing/2014/main" xmlns="" id="{9CDB364D-C4C6-4540-9217-551F83F1E306}"/>
              </a:ext>
            </a:extLst>
          </p:cNvPr>
          <p:cNvCxnSpPr>
            <a:cxnSpLocks/>
          </p:cNvCxnSpPr>
          <p:nvPr/>
        </p:nvCxnSpPr>
        <p:spPr>
          <a:xfrm flipH="1">
            <a:off x="8957267" y="4247363"/>
            <a:ext cx="389958" cy="15225"/>
          </a:xfrm>
          <a:prstGeom prst="straightConnector1">
            <a:avLst/>
          </a:prstGeom>
          <a:ln w="57150">
            <a:solidFill>
              <a:srgbClr val="BC9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de flecha 92">
            <a:extLst>
              <a:ext uri="{FF2B5EF4-FFF2-40B4-BE49-F238E27FC236}">
                <a16:creationId xmlns:a16="http://schemas.microsoft.com/office/drawing/2014/main" xmlns="" id="{D9C8BCDB-6DA5-4E49-92B4-4D5DB0A1DB55}"/>
              </a:ext>
            </a:extLst>
          </p:cNvPr>
          <p:cNvCxnSpPr>
            <a:cxnSpLocks/>
          </p:cNvCxnSpPr>
          <p:nvPr/>
        </p:nvCxnSpPr>
        <p:spPr>
          <a:xfrm flipH="1">
            <a:off x="5856791" y="4258934"/>
            <a:ext cx="389958" cy="15225"/>
          </a:xfrm>
          <a:prstGeom prst="straightConnector1">
            <a:avLst/>
          </a:prstGeom>
          <a:ln w="57150">
            <a:solidFill>
              <a:srgbClr val="BC9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de flecha 93">
            <a:extLst>
              <a:ext uri="{FF2B5EF4-FFF2-40B4-BE49-F238E27FC236}">
                <a16:creationId xmlns:a16="http://schemas.microsoft.com/office/drawing/2014/main" xmlns="" id="{300D894F-6B39-554D-9332-CEE4DD84BD3D}"/>
              </a:ext>
            </a:extLst>
          </p:cNvPr>
          <p:cNvCxnSpPr>
            <a:cxnSpLocks/>
          </p:cNvCxnSpPr>
          <p:nvPr/>
        </p:nvCxnSpPr>
        <p:spPr>
          <a:xfrm flipH="1">
            <a:off x="2770691" y="4258934"/>
            <a:ext cx="389958" cy="15225"/>
          </a:xfrm>
          <a:prstGeom prst="straightConnector1">
            <a:avLst/>
          </a:prstGeom>
          <a:ln w="57150">
            <a:solidFill>
              <a:srgbClr val="BC9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cto de flecha 94">
            <a:extLst>
              <a:ext uri="{FF2B5EF4-FFF2-40B4-BE49-F238E27FC236}">
                <a16:creationId xmlns:a16="http://schemas.microsoft.com/office/drawing/2014/main" xmlns="" id="{9A79962A-CA4A-784A-81EC-9168FE0D5A63}"/>
              </a:ext>
            </a:extLst>
          </p:cNvPr>
          <p:cNvCxnSpPr>
            <a:cxnSpLocks/>
          </p:cNvCxnSpPr>
          <p:nvPr/>
        </p:nvCxnSpPr>
        <p:spPr>
          <a:xfrm>
            <a:off x="4415858" y="5821609"/>
            <a:ext cx="363586" cy="0"/>
          </a:xfrm>
          <a:prstGeom prst="straightConnector1">
            <a:avLst/>
          </a:prstGeom>
          <a:ln w="57150">
            <a:solidFill>
              <a:srgbClr val="BC9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de flecha 95">
            <a:extLst>
              <a:ext uri="{FF2B5EF4-FFF2-40B4-BE49-F238E27FC236}">
                <a16:creationId xmlns:a16="http://schemas.microsoft.com/office/drawing/2014/main" xmlns="" id="{88DE01AF-88B9-B34A-865C-8D0FE5736A15}"/>
              </a:ext>
            </a:extLst>
          </p:cNvPr>
          <p:cNvCxnSpPr>
            <a:cxnSpLocks/>
          </p:cNvCxnSpPr>
          <p:nvPr/>
        </p:nvCxnSpPr>
        <p:spPr>
          <a:xfrm>
            <a:off x="7425758" y="5821609"/>
            <a:ext cx="363586" cy="0"/>
          </a:xfrm>
          <a:prstGeom prst="straightConnector1">
            <a:avLst/>
          </a:prstGeom>
          <a:ln w="57150">
            <a:solidFill>
              <a:srgbClr val="BC9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ángulo 96">
            <a:extLst>
              <a:ext uri="{FF2B5EF4-FFF2-40B4-BE49-F238E27FC236}">
                <a16:creationId xmlns:a16="http://schemas.microsoft.com/office/drawing/2014/main" xmlns="" id="{29F9D990-CA18-C549-A413-27083783DA26}"/>
              </a:ext>
            </a:extLst>
          </p:cNvPr>
          <p:cNvSpPr/>
          <p:nvPr/>
        </p:nvSpPr>
        <p:spPr>
          <a:xfrm>
            <a:off x="1383751" y="3380793"/>
            <a:ext cx="3213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6E152E"/>
                </a:solidFill>
                <a:latin typeface="Montserrat" pitchFamily="2" charset="77"/>
              </a:rPr>
              <a:t>REVISIÓN JURÍDICA</a:t>
            </a:r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xmlns="" id="{881CD063-C6B0-094E-870D-BCF7976A751F}"/>
              </a:ext>
            </a:extLst>
          </p:cNvPr>
          <p:cNvSpPr/>
          <p:nvPr/>
        </p:nvSpPr>
        <p:spPr>
          <a:xfrm>
            <a:off x="7535386" y="3380793"/>
            <a:ext cx="3213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6E152E"/>
                </a:solidFill>
                <a:latin typeface="Montserrat" pitchFamily="2" charset="77"/>
              </a:rPr>
              <a:t>REVISIÓN JURÍDICA</a:t>
            </a: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xmlns="" id="{E6786462-8287-CF47-B519-471E58C9CBFE}"/>
              </a:ext>
            </a:extLst>
          </p:cNvPr>
          <p:cNvSpPr/>
          <p:nvPr/>
        </p:nvSpPr>
        <p:spPr>
          <a:xfrm>
            <a:off x="2872000" y="4976519"/>
            <a:ext cx="3213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6E152E"/>
                </a:solidFill>
                <a:latin typeface="Montserrat" pitchFamily="2" charset="77"/>
              </a:rPr>
              <a:t>REVISIÓN JURÍDICA</a:t>
            </a:r>
          </a:p>
        </p:txBody>
      </p:sp>
    </p:spTree>
    <p:extLst>
      <p:ext uri="{BB962C8B-B14F-4D97-AF65-F5344CB8AC3E}">
        <p14:creationId xmlns:p14="http://schemas.microsoft.com/office/powerpoint/2010/main" val="2414458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908BA3F5-3F0E-9540-B6C2-4BCD708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MX" sz="2800" dirty="0"/>
              <a:t>GRACIAS POR SU ATENCIÓN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ED6494A-588C-FC2D-7229-05D8B09DAA58}"/>
              </a:ext>
            </a:extLst>
          </p:cNvPr>
          <p:cNvSpPr txBox="1"/>
          <p:nvPr/>
        </p:nvSpPr>
        <p:spPr>
          <a:xfrm>
            <a:off x="3997569" y="3892062"/>
            <a:ext cx="4196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>
                <a:solidFill>
                  <a:schemeClr val="bg1"/>
                </a:solidFill>
                <a:latin typeface="Montserrat" panose="00000500000000000000" pitchFamily="2" charset="0"/>
              </a:rPr>
              <a:t>omar.estefan@stps.gob.mx</a:t>
            </a:r>
          </a:p>
          <a:p>
            <a:pPr algn="ctr"/>
            <a:r>
              <a:rPr lang="es-MX">
                <a:solidFill>
                  <a:schemeClr val="bg1"/>
                </a:solidFill>
                <a:latin typeface="Montserrat" panose="00000500000000000000" pitchFamily="2" charset="0"/>
              </a:rPr>
              <a:t>previsionsocial@stps.gob.mx</a:t>
            </a:r>
            <a:endParaRPr lang="es-MX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26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CF0A71BD-2C64-3D44-9576-0ED35DA63D44}"/>
              </a:ext>
            </a:extLst>
          </p:cNvPr>
          <p:cNvCxnSpPr>
            <a:cxnSpLocks/>
          </p:cNvCxnSpPr>
          <p:nvPr/>
        </p:nvCxnSpPr>
        <p:spPr>
          <a:xfrm>
            <a:off x="2495550" y="1783706"/>
            <a:ext cx="6267784" cy="0"/>
          </a:xfrm>
          <a:prstGeom prst="line">
            <a:avLst/>
          </a:prstGeom>
          <a:ln w="19050">
            <a:solidFill>
              <a:srgbClr val="6E152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5428B907-3674-7F99-32D6-B4AA3EFA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94" y="517333"/>
            <a:ext cx="5803901" cy="1072668"/>
          </a:xfrm>
        </p:spPr>
        <p:txBody>
          <a:bodyPr>
            <a:noAutofit/>
          </a:bodyPr>
          <a:lstStyle/>
          <a:p>
            <a:pPr algn="l"/>
            <a:r>
              <a:rPr lang="es-MX" sz="5400" dirty="0">
                <a:latin typeface="Montserrat ExtraBold" pitchFamily="2" charset="77"/>
              </a:rPr>
              <a:t>Marco Legal</a:t>
            </a:r>
            <a:r>
              <a:rPr lang="es-MX" sz="7200" dirty="0">
                <a:latin typeface="Montserrat ExtraBold" pitchFamily="2" charset="77"/>
              </a:rPr>
              <a:t>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899170CA-0D64-AA3D-7B18-D09DD28EF2B9}"/>
              </a:ext>
            </a:extLst>
          </p:cNvPr>
          <p:cNvSpPr/>
          <p:nvPr/>
        </p:nvSpPr>
        <p:spPr>
          <a:xfrm>
            <a:off x="9442939" y="5659061"/>
            <a:ext cx="2573215" cy="94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Google Shape;390;p47">
            <a:extLst>
              <a:ext uri="{FF2B5EF4-FFF2-40B4-BE49-F238E27FC236}">
                <a16:creationId xmlns:a16="http://schemas.microsoft.com/office/drawing/2014/main" xmlns="" id="{FEB36373-442E-AFFD-3BDB-38F29744C732}"/>
              </a:ext>
            </a:extLst>
          </p:cNvPr>
          <p:cNvSpPr/>
          <p:nvPr/>
        </p:nvSpPr>
        <p:spPr>
          <a:xfrm>
            <a:off x="796903" y="2034988"/>
            <a:ext cx="10598193" cy="715930"/>
          </a:xfrm>
          <a:prstGeom prst="rect">
            <a:avLst/>
          </a:prstGeom>
          <a:solidFill>
            <a:srgbClr val="285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LEY FEDERAL DEL TRABAJO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XII Bis Teletrabajo DOF 13-01-2021</a:t>
            </a:r>
          </a:p>
        </p:txBody>
      </p:sp>
      <p:sp>
        <p:nvSpPr>
          <p:cNvPr id="13" name="Redondear rectángulo de esquina del mismo lado 4">
            <a:extLst>
              <a:ext uri="{FF2B5EF4-FFF2-40B4-BE49-F238E27FC236}">
                <a16:creationId xmlns:a16="http://schemas.microsoft.com/office/drawing/2014/main" xmlns="" id="{0F523DB1-9D6C-CADE-8BBC-591A3A38C91E}"/>
              </a:ext>
            </a:extLst>
          </p:cNvPr>
          <p:cNvSpPr txBox="1"/>
          <p:nvPr/>
        </p:nvSpPr>
        <p:spPr>
          <a:xfrm>
            <a:off x="796903" y="2946494"/>
            <a:ext cx="9024559" cy="3475684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Art. 330-A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Definición de teletrabajo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Art. 330-B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Las condiciones del teletrabajo deben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constar por escrito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Artículo 330-C y D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 teletrabajo deberá formar parte del contrato colectivo de trabajo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Artículo 330-E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Obligaciones  especiales del patrón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Artículo 330-F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Obligaciones  especiales del trabajador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Artículo 330-G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Teletrabajo modalidad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voluntaria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Artículo 330-H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 patrón debe promover la igualdad de trato para la modalidad teletrabajo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Artículo 330-I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debe respetar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la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privacidad e intimidad del trabajador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1970E452-6AD7-A536-E244-9E4F1EB8E116}"/>
              </a:ext>
            </a:extLst>
          </p:cNvPr>
          <p:cNvSpPr/>
          <p:nvPr/>
        </p:nvSpPr>
        <p:spPr>
          <a:xfrm>
            <a:off x="10551206" y="2842750"/>
            <a:ext cx="1034525" cy="1034525"/>
          </a:xfrm>
          <a:prstGeom prst="ellipse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8263290-8FA5-FABD-586F-6D2AB8506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091" y="2919586"/>
            <a:ext cx="615721" cy="753827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D913F1E1-B8B3-4FA1-E456-6975B2FBB85E}"/>
              </a:ext>
            </a:extLst>
          </p:cNvPr>
          <p:cNvSpPr/>
          <p:nvPr/>
        </p:nvSpPr>
        <p:spPr>
          <a:xfrm>
            <a:off x="10546817" y="4189699"/>
            <a:ext cx="1058514" cy="1034525"/>
          </a:xfrm>
          <a:prstGeom prst="ellipse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7633BEB9-E6C9-485E-0473-DF0C1B892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887" y="4292419"/>
            <a:ext cx="809420" cy="809420"/>
          </a:xfrm>
          <a:prstGeom prst="rect">
            <a:avLst/>
          </a:prstGeom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5B770FF0-C7F1-E0A6-285B-02AFEE06F057}"/>
              </a:ext>
            </a:extLst>
          </p:cNvPr>
          <p:cNvSpPr/>
          <p:nvPr/>
        </p:nvSpPr>
        <p:spPr>
          <a:xfrm>
            <a:off x="10614079" y="5538936"/>
            <a:ext cx="1034525" cy="1034525"/>
          </a:xfrm>
          <a:prstGeom prst="ellipse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3A9404AA-16D6-7110-CB4F-3A0D43550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8243" y="5594283"/>
            <a:ext cx="853274" cy="8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23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CF0A71BD-2C64-3D44-9576-0ED35DA63D44}"/>
              </a:ext>
            </a:extLst>
          </p:cNvPr>
          <p:cNvCxnSpPr>
            <a:cxnSpLocks/>
          </p:cNvCxnSpPr>
          <p:nvPr/>
        </p:nvCxnSpPr>
        <p:spPr>
          <a:xfrm>
            <a:off x="2495550" y="1783706"/>
            <a:ext cx="6267784" cy="0"/>
          </a:xfrm>
          <a:prstGeom prst="line">
            <a:avLst/>
          </a:prstGeom>
          <a:ln w="19050">
            <a:solidFill>
              <a:srgbClr val="6E152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5428B907-3674-7F99-32D6-B4AA3EFA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94" y="517333"/>
            <a:ext cx="7719698" cy="1072668"/>
          </a:xfrm>
        </p:spPr>
        <p:txBody>
          <a:bodyPr>
            <a:noAutofit/>
          </a:bodyPr>
          <a:lstStyle/>
          <a:p>
            <a:pPr algn="l"/>
            <a:r>
              <a:rPr lang="es-MX" sz="5400" dirty="0">
                <a:latin typeface="Montserrat ExtraBold" pitchFamily="2" charset="77"/>
              </a:rPr>
              <a:t>Transitorios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899170CA-0D64-AA3D-7B18-D09DD28EF2B9}"/>
              </a:ext>
            </a:extLst>
          </p:cNvPr>
          <p:cNvSpPr/>
          <p:nvPr/>
        </p:nvSpPr>
        <p:spPr>
          <a:xfrm>
            <a:off x="9442939" y="5659061"/>
            <a:ext cx="2573215" cy="94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Google Shape;390;p47">
            <a:extLst>
              <a:ext uri="{FF2B5EF4-FFF2-40B4-BE49-F238E27FC236}">
                <a16:creationId xmlns:a16="http://schemas.microsoft.com/office/drawing/2014/main" xmlns="" id="{0990F1CB-4678-043E-4FE3-DC50A1D8FB51}"/>
              </a:ext>
            </a:extLst>
          </p:cNvPr>
          <p:cNvSpPr/>
          <p:nvPr/>
        </p:nvSpPr>
        <p:spPr>
          <a:xfrm>
            <a:off x="936608" y="3140547"/>
            <a:ext cx="7635403" cy="1933743"/>
          </a:xfrm>
          <a:prstGeom prst="rect">
            <a:avLst/>
          </a:prstGeom>
          <a:solidFill>
            <a:srgbClr val="DFC9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Segundo.- 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 Poder Ejecutivo Federal dispondrá de un plazo de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dieciocho meses contados a partir de la entrada en vigor del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presente Decreto, para publicar una Norma Oficial Mexicana que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rija las obligaciones en materia de seguridad y salud en el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trabajo para el teletrabajo, de conformidad con lo establecido 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 artículo 330-J.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E05493F-A434-F14F-2D6B-50D3A8BBE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0" r="3529"/>
          <a:stretch/>
        </p:blipFill>
        <p:spPr>
          <a:xfrm>
            <a:off x="9560502" y="3527409"/>
            <a:ext cx="1169044" cy="117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5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48" y="1652954"/>
            <a:ext cx="11465560" cy="1699582"/>
          </a:xfrm>
        </p:spPr>
        <p:txBody>
          <a:bodyPr>
            <a:normAutofit/>
          </a:bodyPr>
          <a:lstStyle/>
          <a:p>
            <a:r>
              <a:rPr lang="es-MX" cap="all" dirty="0"/>
              <a:t>Proyecto de Norma</a:t>
            </a:r>
            <a:endParaRPr lang="es-MX" i="1" cap="al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06C4D59-DD08-5FB5-97E1-A520F879A245}"/>
              </a:ext>
            </a:extLst>
          </p:cNvPr>
          <p:cNvSpPr txBox="1"/>
          <p:nvPr/>
        </p:nvSpPr>
        <p:spPr>
          <a:xfrm>
            <a:off x="2430274" y="4474295"/>
            <a:ext cx="7497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DEC9A2"/>
                </a:solidFill>
                <a:latin typeface="Montserrat" panose="00000500000000000000" pitchFamily="2" charset="0"/>
              </a:rPr>
              <a:t>En consulta pública </a:t>
            </a:r>
            <a:r>
              <a:rPr lang="es-MX" sz="2000" dirty="0">
                <a:solidFill>
                  <a:srgbClr val="DEC9A2"/>
                </a:solidFill>
                <a:latin typeface="Montserrat" panose="00000500000000000000" pitchFamily="2" charset="0"/>
              </a:rPr>
              <a:t>hasta el 13 de septiembre de 2022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81747E3-6510-E215-1919-5BDD1CE6D550}"/>
              </a:ext>
            </a:extLst>
          </p:cNvPr>
          <p:cNvSpPr txBox="1"/>
          <p:nvPr/>
        </p:nvSpPr>
        <p:spPr>
          <a:xfrm>
            <a:off x="3105815" y="3567032"/>
            <a:ext cx="598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DEC9A2"/>
                </a:solidFill>
                <a:latin typeface="Montserrat" panose="00000500000000000000" pitchFamily="2" charset="0"/>
              </a:rPr>
              <a:t>Publicada en el DOF: </a:t>
            </a:r>
            <a:r>
              <a:rPr lang="es-MX" sz="2000" dirty="0">
                <a:solidFill>
                  <a:srgbClr val="DEC9A2"/>
                </a:solidFill>
                <a:latin typeface="Montserrat" panose="00000500000000000000" pitchFamily="2" charset="0"/>
              </a:rPr>
              <a:t>el 15 de julio de 2022</a:t>
            </a:r>
          </a:p>
        </p:txBody>
      </p:sp>
    </p:spTree>
    <p:extLst>
      <p:ext uri="{BB962C8B-B14F-4D97-AF65-F5344CB8AC3E}">
        <p14:creationId xmlns:p14="http://schemas.microsoft.com/office/powerpoint/2010/main" val="844541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D0F8D21-C30C-1D48-8BA2-530311791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94" y="710764"/>
            <a:ext cx="5803901" cy="1072668"/>
          </a:xfrm>
        </p:spPr>
        <p:txBody>
          <a:bodyPr>
            <a:noAutofit/>
          </a:bodyPr>
          <a:lstStyle/>
          <a:p>
            <a:pPr algn="l"/>
            <a:r>
              <a:rPr lang="es-MX" sz="5400" dirty="0">
                <a:latin typeface="Montserrat ExtraBold" pitchFamily="2" charset="77"/>
              </a:rPr>
              <a:t>OBJETIVO</a:t>
            </a:r>
            <a:r>
              <a:rPr lang="es-MX" sz="7200" dirty="0">
                <a:latin typeface="Montserrat ExtraBold" pitchFamily="2" charset="77"/>
              </a:rPr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3DB73A6-0646-8548-950F-9C8CBDE9F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196" y="2008212"/>
            <a:ext cx="6254750" cy="227785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s-MX" sz="1800" dirty="0">
                <a:solidFill>
                  <a:schemeClr val="tx1"/>
                </a:solidFill>
              </a:rPr>
              <a:t>Establecer las </a:t>
            </a:r>
            <a:r>
              <a:rPr lang="es-MX" sz="1800" b="1" dirty="0">
                <a:solidFill>
                  <a:srgbClr val="BC945A"/>
                </a:solidFill>
              </a:rPr>
              <a:t>condiciones de seguridad y salud en el trabajo </a:t>
            </a:r>
            <a:r>
              <a:rPr lang="es-MX" sz="1800" dirty="0">
                <a:solidFill>
                  <a:schemeClr val="tx1"/>
                </a:solidFill>
              </a:rPr>
              <a:t>en los lugares en donde las personas teletrabajadoras realicen sus actividades, a fin de </a:t>
            </a:r>
            <a:r>
              <a:rPr lang="es-MX" sz="1800" b="1" dirty="0">
                <a:solidFill>
                  <a:srgbClr val="BC945A"/>
                </a:solidFill>
              </a:rPr>
              <a:t>prevenir accidentes y enfermedades</a:t>
            </a:r>
            <a:r>
              <a:rPr lang="es-MX" sz="1800" dirty="0">
                <a:solidFill>
                  <a:schemeClr val="tx1"/>
                </a:solidFill>
              </a:rPr>
              <a:t>, así como </a:t>
            </a:r>
            <a:r>
              <a:rPr lang="es-MX" sz="1800" b="1" dirty="0">
                <a:solidFill>
                  <a:srgbClr val="BC945A"/>
                </a:solidFill>
              </a:rPr>
              <a:t>promover un ambiente seguro y saludable </a:t>
            </a:r>
            <a:r>
              <a:rPr lang="es-MX" sz="1800" dirty="0">
                <a:solidFill>
                  <a:schemeClr val="tx1"/>
                </a:solidFill>
              </a:rPr>
              <a:t>en el entorno en el que prestan sus servicios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500AB8C-F6A8-DC4F-BE38-72FE60189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8" r="20789"/>
          <a:stretch/>
        </p:blipFill>
        <p:spPr bwMode="auto">
          <a:xfrm>
            <a:off x="7495249" y="-5238"/>
            <a:ext cx="4696752" cy="68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570E421-1451-BD46-807E-5F358420668E}"/>
              </a:ext>
            </a:extLst>
          </p:cNvPr>
          <p:cNvSpPr/>
          <p:nvPr/>
        </p:nvSpPr>
        <p:spPr>
          <a:xfrm>
            <a:off x="7331242" y="-5238"/>
            <a:ext cx="208547" cy="6863238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664EFC99-AD95-DC45-879B-90B85C69DD24}"/>
              </a:ext>
            </a:extLst>
          </p:cNvPr>
          <p:cNvCxnSpPr/>
          <p:nvPr/>
        </p:nvCxnSpPr>
        <p:spPr>
          <a:xfrm>
            <a:off x="761331" y="1831558"/>
            <a:ext cx="5334669" cy="0"/>
          </a:xfrm>
          <a:prstGeom prst="line">
            <a:avLst/>
          </a:prstGeom>
          <a:ln w="19050">
            <a:solidFill>
              <a:srgbClr val="6E152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DFA80D1F-3217-704A-A9A4-F357123635BF}"/>
              </a:ext>
            </a:extLst>
          </p:cNvPr>
          <p:cNvSpPr txBox="1">
            <a:spLocks/>
          </p:cNvSpPr>
          <p:nvPr/>
        </p:nvSpPr>
        <p:spPr>
          <a:xfrm>
            <a:off x="393750" y="4237936"/>
            <a:ext cx="6937492" cy="7589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4000" dirty="0">
                <a:latin typeface="Montserrat ExtraBold" pitchFamily="2" charset="77"/>
              </a:rPr>
              <a:t>CAMPO DE APLICACIÓN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3CBA2FB6-7C64-D1D5-05B3-F0FCD98655D6}"/>
              </a:ext>
            </a:extLst>
          </p:cNvPr>
          <p:cNvSpPr txBox="1">
            <a:spLocks/>
          </p:cNvSpPr>
          <p:nvPr/>
        </p:nvSpPr>
        <p:spPr>
          <a:xfrm>
            <a:off x="477073" y="5208984"/>
            <a:ext cx="6406996" cy="143686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MX" sz="1800" dirty="0">
                <a:solidFill>
                  <a:schemeClr val="tx1"/>
                </a:solidFill>
              </a:rPr>
              <a:t>La presente Norma Oficial Mexicana </a:t>
            </a:r>
            <a:r>
              <a:rPr lang="es-MX" sz="1800" b="1" dirty="0">
                <a:solidFill>
                  <a:srgbClr val="BC945A"/>
                </a:solidFill>
              </a:rPr>
              <a:t>rige en toda la República Mexicana </a:t>
            </a:r>
            <a:r>
              <a:rPr lang="es-MX" sz="1800" dirty="0">
                <a:solidFill>
                  <a:schemeClr val="tx1"/>
                </a:solidFill>
              </a:rPr>
              <a:t>y aplica a todos los lugares, en donde se realice teletrabajo.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E1B63136-E886-9881-5E77-D3369083359F}"/>
              </a:ext>
            </a:extLst>
          </p:cNvPr>
          <p:cNvCxnSpPr/>
          <p:nvPr/>
        </p:nvCxnSpPr>
        <p:spPr>
          <a:xfrm>
            <a:off x="632994" y="4996838"/>
            <a:ext cx="5334669" cy="0"/>
          </a:xfrm>
          <a:prstGeom prst="line">
            <a:avLst/>
          </a:prstGeom>
          <a:ln w="19050">
            <a:solidFill>
              <a:srgbClr val="6E152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413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96BA6CDA-419D-D54F-AC7F-C70D2F298BB4}"/>
              </a:ext>
            </a:extLst>
          </p:cNvPr>
          <p:cNvSpPr/>
          <p:nvPr/>
        </p:nvSpPr>
        <p:spPr>
          <a:xfrm>
            <a:off x="8742947" y="-5238"/>
            <a:ext cx="3449053" cy="664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39652EA8-B015-9746-8F13-DD93FE6466E0}"/>
              </a:ext>
            </a:extLst>
          </p:cNvPr>
          <p:cNvSpPr txBox="1">
            <a:spLocks/>
          </p:cNvSpPr>
          <p:nvPr/>
        </p:nvSpPr>
        <p:spPr>
          <a:xfrm>
            <a:off x="151730" y="1137585"/>
            <a:ext cx="12040270" cy="107266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5400" dirty="0">
                <a:solidFill>
                  <a:srgbClr val="BC945A"/>
                </a:solidFill>
                <a:latin typeface="Montserrat ExtraBold" pitchFamily="2" charset="77"/>
              </a:rPr>
              <a:t>NORMAS A CONSULTAR </a:t>
            </a:r>
          </a:p>
          <a:p>
            <a:r>
              <a:rPr lang="es-MX" sz="5400" dirty="0">
                <a:latin typeface="Montserrat ExtraBold" pitchFamily="2" charset="77"/>
              </a:rPr>
              <a:t>POR EL PATRÓN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6A6C3568-9DC4-724B-898F-83A4D0DB29C7}"/>
              </a:ext>
            </a:extLst>
          </p:cNvPr>
          <p:cNvCxnSpPr/>
          <p:nvPr/>
        </p:nvCxnSpPr>
        <p:spPr>
          <a:xfrm>
            <a:off x="3428665" y="2338541"/>
            <a:ext cx="5334669" cy="0"/>
          </a:xfrm>
          <a:prstGeom prst="line">
            <a:avLst/>
          </a:prstGeom>
          <a:ln w="19050">
            <a:solidFill>
              <a:srgbClr val="6E152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F8A10A3B-E488-084F-BC29-CF8321749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1" y="2779104"/>
            <a:ext cx="5694947" cy="3541486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BC945A"/>
              </a:buClr>
            </a:pPr>
            <a:r>
              <a:rPr lang="es-MX" sz="100" dirty="0"/>
              <a:t> </a:t>
            </a:r>
          </a:p>
          <a:p>
            <a:pPr marL="342900" indent="-342900">
              <a:lnSpc>
                <a:spcPct val="12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BC945A"/>
                </a:solidFill>
              </a:rPr>
              <a:t>NOM-019-STPS-2011, </a:t>
            </a:r>
            <a:r>
              <a:rPr lang="es-MX" sz="1800" dirty="0">
                <a:solidFill>
                  <a:schemeClr val="tx1"/>
                </a:solidFill>
                <a:latin typeface="Montserrat Medium" pitchFamily="2" charset="77"/>
              </a:rPr>
              <a:t>Constitución, integración, organización y funcionamiento de las comisiones de seguridad e higiene.</a:t>
            </a:r>
          </a:p>
          <a:p>
            <a:pPr marL="342900" indent="-342900">
              <a:lnSpc>
                <a:spcPct val="12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300" b="1" dirty="0">
                <a:solidFill>
                  <a:srgbClr val="BC945A"/>
                </a:solidFill>
              </a:rPr>
              <a:t> </a:t>
            </a:r>
          </a:p>
          <a:p>
            <a:pPr marL="342900" indent="-342900">
              <a:lnSpc>
                <a:spcPct val="12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BC945A"/>
                </a:solidFill>
              </a:rPr>
              <a:t>NOM-030-STPS-2009, </a:t>
            </a:r>
            <a:r>
              <a:rPr lang="es-MX" sz="1800" dirty="0">
                <a:solidFill>
                  <a:schemeClr val="tx1"/>
                </a:solidFill>
                <a:latin typeface="Montserrat Medium" pitchFamily="2" charset="77"/>
              </a:rPr>
              <a:t>Servicios preventivos de seguridad y salud en el trabajo-Funciones y actividades.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DFDA9C40-1055-EB4E-9CF7-83D9F5619768}"/>
              </a:ext>
            </a:extLst>
          </p:cNvPr>
          <p:cNvSpPr txBox="1">
            <a:spLocks/>
          </p:cNvSpPr>
          <p:nvPr/>
        </p:nvSpPr>
        <p:spPr>
          <a:xfrm>
            <a:off x="6389729" y="2779104"/>
            <a:ext cx="5467766" cy="2941312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BC945A"/>
                </a:solidFill>
              </a:rPr>
              <a:t>NOM-035-STPS-2018, </a:t>
            </a:r>
            <a:r>
              <a:rPr lang="es-MX" sz="1800" dirty="0">
                <a:solidFill>
                  <a:schemeClr val="tx1"/>
                </a:solidFill>
                <a:latin typeface="Montserrat Medium" pitchFamily="2" charset="77"/>
              </a:rPr>
              <a:t>factores de riesgo psicosocial en el trabajo - Identificación, análisis y prevención.</a:t>
            </a:r>
          </a:p>
          <a:p>
            <a:pPr>
              <a:lnSpc>
                <a:spcPct val="120000"/>
              </a:lnSpc>
              <a:buClr>
                <a:srgbClr val="BC945A"/>
              </a:buClr>
            </a:pPr>
            <a:r>
              <a:rPr lang="es-MX" sz="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5170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3837B543-5319-DF43-AC91-717E1940A317}"/>
              </a:ext>
            </a:extLst>
          </p:cNvPr>
          <p:cNvSpPr/>
          <p:nvPr/>
        </p:nvSpPr>
        <p:spPr>
          <a:xfrm>
            <a:off x="8742947" y="5426113"/>
            <a:ext cx="3449053" cy="1195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D099B851-D032-A64C-A7FC-94996F26F20E}"/>
              </a:ext>
            </a:extLst>
          </p:cNvPr>
          <p:cNvSpPr txBox="1">
            <a:spLocks/>
          </p:cNvSpPr>
          <p:nvPr/>
        </p:nvSpPr>
        <p:spPr>
          <a:xfrm>
            <a:off x="2209800" y="494382"/>
            <a:ext cx="6769766" cy="107266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5400" dirty="0">
                <a:latin typeface="Montserrat ExtraBold" pitchFamily="2" charset="77"/>
              </a:rPr>
              <a:t>DEFINICIONES</a:t>
            </a:r>
            <a:endParaRPr lang="es-MX" sz="2800" dirty="0">
              <a:latin typeface="Montserrat ExtraBold" pitchFamily="2" charset="77"/>
            </a:endParaRPr>
          </a:p>
          <a:p>
            <a:r>
              <a:rPr lang="es-MX" sz="2800" dirty="0">
                <a:latin typeface="Montserrat ExtraBold" pitchFamily="2" charset="77"/>
              </a:rPr>
              <a:t>(entre otras)</a:t>
            </a:r>
            <a:endParaRPr lang="es-MX" sz="5400" dirty="0">
              <a:latin typeface="Montserrat ExtraBold" pitchFamily="2" charset="77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CF0A71BD-2C64-3D44-9576-0ED35DA63D44}"/>
              </a:ext>
            </a:extLst>
          </p:cNvPr>
          <p:cNvCxnSpPr>
            <a:cxnSpLocks/>
          </p:cNvCxnSpPr>
          <p:nvPr/>
        </p:nvCxnSpPr>
        <p:spPr>
          <a:xfrm>
            <a:off x="2495550" y="1783706"/>
            <a:ext cx="6267784" cy="0"/>
          </a:xfrm>
          <a:prstGeom prst="line">
            <a:avLst/>
          </a:prstGeom>
          <a:ln w="19050">
            <a:solidFill>
              <a:srgbClr val="6E152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arcador de texto 2">
            <a:extLst>
              <a:ext uri="{FF2B5EF4-FFF2-40B4-BE49-F238E27FC236}">
                <a16:creationId xmlns:a16="http://schemas.microsoft.com/office/drawing/2014/main" xmlns="" id="{DE2D080D-9AF7-D445-AA0D-991356650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165" y="2381924"/>
            <a:ext cx="3583298" cy="3507423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Norma</a:t>
            </a:r>
          </a:p>
          <a:p>
            <a:pPr marL="457200" indent="-457200">
              <a:lnSpc>
                <a:spcPct val="8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Riesgos de Trabajo</a:t>
            </a:r>
          </a:p>
          <a:p>
            <a:pPr marL="457200" indent="-457200">
              <a:lnSpc>
                <a:spcPct val="8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Agente</a:t>
            </a:r>
          </a:p>
          <a:p>
            <a:pPr marL="457200" indent="-457200">
              <a:lnSpc>
                <a:spcPct val="8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Lugar de trabajo</a:t>
            </a:r>
          </a:p>
          <a:p>
            <a:pPr marL="457200" indent="-457200">
              <a:lnSpc>
                <a:spcPct val="8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Actos Inseguros</a:t>
            </a:r>
          </a:p>
          <a:p>
            <a:pPr marL="457200" indent="-457200">
              <a:lnSpc>
                <a:spcPct val="8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Accidente de Trabajo</a:t>
            </a:r>
          </a:p>
          <a:p>
            <a:pPr marL="457200" indent="-457200">
              <a:lnSpc>
                <a:spcPct val="8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Condiciones Inseguras</a:t>
            </a:r>
          </a:p>
          <a:p>
            <a:pPr marL="457200" indent="-457200">
              <a:lnSpc>
                <a:spcPct val="8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Incidentes</a:t>
            </a:r>
          </a:p>
          <a:p>
            <a:pPr marL="457200" indent="-457200">
              <a:lnSpc>
                <a:spcPct val="8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Condiciones Peligrosas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xmlns="" id="{369E80B2-B3FC-134A-944F-567438879722}"/>
              </a:ext>
            </a:extLst>
          </p:cNvPr>
          <p:cNvSpPr txBox="1">
            <a:spLocks/>
          </p:cNvSpPr>
          <p:nvPr/>
        </p:nvSpPr>
        <p:spPr>
          <a:xfrm>
            <a:off x="4310432" y="2423604"/>
            <a:ext cx="3972208" cy="3817383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Centro de Trabajo</a:t>
            </a:r>
          </a:p>
          <a:p>
            <a:pPr marL="457200" indent="-457200">
              <a:lnSpc>
                <a:spcPct val="11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Tecnologías de la Información  y Comunicación </a:t>
            </a:r>
          </a:p>
          <a:p>
            <a:pPr marL="457200" indent="-457200">
              <a:lnSpc>
                <a:spcPct val="11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Política de Teletrabajo</a:t>
            </a:r>
          </a:p>
          <a:p>
            <a:pPr marL="457200" indent="-457200">
              <a:lnSpc>
                <a:spcPct val="11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Diagnóstico de Seguridad y Salud en el Trabajo</a:t>
            </a:r>
          </a:p>
          <a:p>
            <a:pPr marL="457200" indent="-457200">
              <a:lnSpc>
                <a:spcPct val="11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Lista de verificación de las condiciones de seguridad y salud en el Teletrabajo</a:t>
            </a:r>
          </a:p>
          <a:p>
            <a:pPr marL="457200" indent="-457200">
              <a:lnSpc>
                <a:spcPct val="8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xmlns="" id="{248A5D7A-89C7-9A4B-8801-EF124CE02B51}"/>
              </a:ext>
            </a:extLst>
          </p:cNvPr>
          <p:cNvSpPr txBox="1">
            <a:spLocks/>
          </p:cNvSpPr>
          <p:nvPr/>
        </p:nvSpPr>
        <p:spPr>
          <a:xfrm>
            <a:off x="8841177" y="2423604"/>
            <a:ext cx="3449053" cy="3817383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Teletrabajo</a:t>
            </a:r>
          </a:p>
          <a:p>
            <a:pPr marL="457200" indent="-457200">
              <a:lnSpc>
                <a:spcPct val="11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Factores de Riesgo Psicosocial</a:t>
            </a:r>
          </a:p>
          <a:p>
            <a:pPr marL="457200" indent="-457200">
              <a:lnSpc>
                <a:spcPct val="11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Factores de Riesgo Ergonómico</a:t>
            </a:r>
          </a:p>
          <a:p>
            <a:pPr marL="457200" indent="-457200">
              <a:lnSpc>
                <a:spcPct val="11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Teletrabajo</a:t>
            </a:r>
          </a:p>
          <a:p>
            <a:pPr marL="457200" indent="-457200">
              <a:lnSpc>
                <a:spcPct val="11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Carga de trabajo</a:t>
            </a:r>
          </a:p>
          <a:p>
            <a:pPr marL="457200" indent="-457200">
              <a:lnSpc>
                <a:spcPct val="11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Enfermedad de Trabajo</a:t>
            </a:r>
          </a:p>
          <a:p>
            <a:pPr marL="457200" indent="-457200">
              <a:lnSpc>
                <a:spcPct val="11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8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tx1"/>
              </a:solidFill>
            </a:endParaRP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xmlns="" id="{ABA58A79-A238-B046-8A9F-389EB52B583B}"/>
              </a:ext>
            </a:extLst>
          </p:cNvPr>
          <p:cNvCxnSpPr>
            <a:cxnSpLocks/>
          </p:cNvCxnSpPr>
          <p:nvPr/>
        </p:nvCxnSpPr>
        <p:spPr>
          <a:xfrm>
            <a:off x="4091554" y="2381924"/>
            <a:ext cx="0" cy="3641978"/>
          </a:xfrm>
          <a:prstGeom prst="line">
            <a:avLst/>
          </a:prstGeom>
          <a:ln w="127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xmlns="" id="{1F3DDCDF-1F7B-0A45-B457-E7363755F34F}"/>
              </a:ext>
            </a:extLst>
          </p:cNvPr>
          <p:cNvCxnSpPr>
            <a:cxnSpLocks/>
          </p:cNvCxnSpPr>
          <p:nvPr/>
        </p:nvCxnSpPr>
        <p:spPr>
          <a:xfrm>
            <a:off x="8524069" y="2381924"/>
            <a:ext cx="0" cy="3641978"/>
          </a:xfrm>
          <a:prstGeom prst="line">
            <a:avLst/>
          </a:prstGeom>
          <a:ln w="127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739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4C258E3A-3035-B348-B948-2848496F6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94" y="318652"/>
            <a:ext cx="5803901" cy="1689267"/>
          </a:xfrm>
        </p:spPr>
        <p:txBody>
          <a:bodyPr>
            <a:noAutofit/>
          </a:bodyPr>
          <a:lstStyle/>
          <a:p>
            <a:pPr algn="l"/>
            <a:r>
              <a:rPr lang="es-MX" sz="5400" dirty="0">
                <a:latin typeface="Montserrat ExtraBold" pitchFamily="2" charset="77"/>
              </a:rPr>
              <a:t>OBLIGACIONES DEL </a:t>
            </a:r>
            <a:r>
              <a:rPr lang="es-MX" sz="5400" dirty="0">
                <a:solidFill>
                  <a:srgbClr val="BC945A"/>
                </a:solidFill>
                <a:latin typeface="Montserrat ExtraBold" pitchFamily="2" charset="77"/>
              </a:rPr>
              <a:t>PATRÓN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D5D9FBBE-6883-4840-BA34-D1A20761E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134" y="2159589"/>
            <a:ext cx="6728121" cy="4444870"/>
          </a:xfrm>
        </p:spPr>
        <p:txBody>
          <a:bodyPr/>
          <a:lstStyle/>
          <a:p>
            <a:pPr marL="457200" indent="-457200" algn="just">
              <a:lnSpc>
                <a:spcPct val="120000"/>
              </a:lnSpc>
              <a:spcBef>
                <a:spcPts val="400"/>
              </a:spcBef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Tener un </a:t>
            </a:r>
            <a:r>
              <a:rPr lang="es-MX" sz="2000" b="1" dirty="0">
                <a:solidFill>
                  <a:srgbClr val="BC945A"/>
                </a:solidFill>
              </a:rPr>
              <a:t>listado actualizado </a:t>
            </a:r>
            <a:r>
              <a:rPr lang="es-MX" sz="2000" dirty="0">
                <a:solidFill>
                  <a:schemeClr val="tx1"/>
                </a:solidFill>
              </a:rPr>
              <a:t>de las personas  Teletrabajadoras</a:t>
            </a:r>
            <a:endParaRPr lang="es-MX" sz="100" dirty="0">
              <a:solidFill>
                <a:schemeClr val="tx1"/>
              </a:solidFill>
            </a:endParaRPr>
          </a:p>
          <a:p>
            <a:pPr marL="457200" indent="-457200" algn="just">
              <a:lnSpc>
                <a:spcPct val="120000"/>
              </a:lnSpc>
              <a:spcBef>
                <a:spcPts val="400"/>
              </a:spcBef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Informar  a los trabajadores los </a:t>
            </a:r>
            <a:r>
              <a:rPr lang="es-MX" sz="2000" b="1" dirty="0">
                <a:solidFill>
                  <a:srgbClr val="BC945A"/>
                </a:solidFill>
              </a:rPr>
              <a:t>riesgos por agentes físicos, y factores ergonómicos y psicosociales</a:t>
            </a:r>
          </a:p>
          <a:p>
            <a:pPr marL="457200" indent="-457200" algn="just">
              <a:lnSpc>
                <a:spcPct val="120000"/>
              </a:lnSpc>
              <a:spcBef>
                <a:spcPts val="400"/>
              </a:spcBef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</a:rPr>
              <a:t>Implementar la </a:t>
            </a:r>
            <a:r>
              <a:rPr lang="es-MX" sz="2000" b="1" dirty="0">
                <a:solidFill>
                  <a:srgbClr val="BC945A"/>
                </a:solidFill>
              </a:rPr>
              <a:t>Política de Teletrabajo </a:t>
            </a:r>
            <a:r>
              <a:rPr lang="es-MX" sz="2000" dirty="0">
                <a:solidFill>
                  <a:schemeClr val="tx1"/>
                </a:solidFill>
              </a:rPr>
              <a:t>que debe:</a:t>
            </a:r>
          </a:p>
          <a:p>
            <a:pPr marL="914389" lvl="1" indent="-457200">
              <a:lnSpc>
                <a:spcPct val="12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MX" sz="100" dirty="0">
              <a:solidFill>
                <a:schemeClr val="tx1"/>
              </a:solidFill>
            </a:endParaRPr>
          </a:p>
          <a:p>
            <a:pPr marL="914389" lvl="1" indent="-457200">
              <a:lnSpc>
                <a:spcPct val="100000"/>
              </a:lnSpc>
              <a:spcBef>
                <a:spcPts val="0"/>
              </a:spcBef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  <a:latin typeface="Montserrat" pitchFamily="2" charset="77"/>
              </a:rPr>
              <a:t>Promover la </a:t>
            </a:r>
            <a:r>
              <a:rPr lang="es-MX" sz="1800" b="1" dirty="0">
                <a:solidFill>
                  <a:srgbClr val="BC945A"/>
                </a:solidFill>
                <a:latin typeface="Montserrat" pitchFamily="2" charset="77"/>
              </a:rPr>
              <a:t>cultura de la prevención </a:t>
            </a:r>
            <a:r>
              <a:rPr lang="es-MX" sz="1800" dirty="0">
                <a:solidFill>
                  <a:schemeClr val="tx1"/>
                </a:solidFill>
                <a:latin typeface="Montserrat" pitchFamily="2" charset="77"/>
              </a:rPr>
              <a:t>de riesgos</a:t>
            </a:r>
          </a:p>
          <a:p>
            <a:pPr marL="914389" lvl="1" indent="-457200">
              <a:lnSpc>
                <a:spcPct val="100000"/>
              </a:lnSpc>
              <a:spcBef>
                <a:spcPts val="0"/>
              </a:spcBef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  <a:latin typeface="Montserrat" pitchFamily="2" charset="77"/>
              </a:rPr>
              <a:t>Instaurar </a:t>
            </a:r>
            <a:r>
              <a:rPr lang="es-MX" sz="1800" b="1" dirty="0">
                <a:solidFill>
                  <a:srgbClr val="BC945A"/>
                </a:solidFill>
                <a:latin typeface="Montserrat" pitchFamily="2" charset="77"/>
              </a:rPr>
              <a:t>mecanismos de participación </a:t>
            </a:r>
            <a:r>
              <a:rPr lang="es-MX" sz="1800" dirty="0">
                <a:solidFill>
                  <a:schemeClr val="tx1"/>
                </a:solidFill>
                <a:latin typeface="Montserrat" pitchFamily="2" charset="77"/>
              </a:rPr>
              <a:t>Indique los mecanismos y reglas de contacto y supervisión para el teletrabajo</a:t>
            </a:r>
          </a:p>
          <a:p>
            <a:pPr marL="914389" lvl="1" indent="-457200">
              <a:lnSpc>
                <a:spcPct val="100000"/>
              </a:lnSpc>
              <a:spcBef>
                <a:spcPts val="0"/>
              </a:spcBef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  <a:latin typeface="Montserrat" pitchFamily="2" charset="77"/>
              </a:rPr>
              <a:t>Establecer la duración del </a:t>
            </a:r>
            <a:r>
              <a:rPr lang="es-MX" sz="1800" b="1" dirty="0">
                <a:solidFill>
                  <a:srgbClr val="BC945A"/>
                </a:solidFill>
                <a:latin typeface="Montserrat" pitchFamily="2" charset="77"/>
              </a:rPr>
              <a:t>horario de labores </a:t>
            </a:r>
            <a:r>
              <a:rPr lang="es-MX" sz="1800" dirty="0">
                <a:solidFill>
                  <a:schemeClr val="tx1"/>
                </a:solidFill>
                <a:latin typeface="Montserrat" pitchFamily="2" charset="77"/>
              </a:rPr>
              <a:t>o la distribución de los horarios </a:t>
            </a:r>
          </a:p>
          <a:p>
            <a:pPr marL="457200" indent="-457200">
              <a:lnSpc>
                <a:spcPct val="120000"/>
              </a:lnSpc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82528B74-D5DC-E84C-AB4E-40A3350EB453}"/>
              </a:ext>
            </a:extLst>
          </p:cNvPr>
          <p:cNvSpPr/>
          <p:nvPr/>
        </p:nvSpPr>
        <p:spPr>
          <a:xfrm>
            <a:off x="7338492" y="0"/>
            <a:ext cx="208547" cy="6863238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DA9F81AB-2A46-5540-8B20-3D0205EDFBB7}"/>
              </a:ext>
            </a:extLst>
          </p:cNvPr>
          <p:cNvCxnSpPr/>
          <p:nvPr/>
        </p:nvCxnSpPr>
        <p:spPr>
          <a:xfrm>
            <a:off x="761331" y="2056042"/>
            <a:ext cx="5334669" cy="0"/>
          </a:xfrm>
          <a:prstGeom prst="line">
            <a:avLst/>
          </a:prstGeom>
          <a:ln w="19050">
            <a:solidFill>
              <a:srgbClr val="6E152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ADB2769B-44CD-204F-9070-8BDBEE1DC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6" r="31134"/>
          <a:stretch/>
        </p:blipFill>
        <p:spPr bwMode="auto">
          <a:xfrm flipH="1">
            <a:off x="7539789" y="0"/>
            <a:ext cx="4660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09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2349E03-0968-0141-9C4E-C772C75C1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8" r="26242"/>
          <a:stretch/>
        </p:blipFill>
        <p:spPr>
          <a:xfrm>
            <a:off x="1" y="737999"/>
            <a:ext cx="4633546" cy="612908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1422D289-147E-8F41-8CC3-5DFA3E7C65B8}"/>
              </a:ext>
            </a:extLst>
          </p:cNvPr>
          <p:cNvSpPr/>
          <p:nvPr/>
        </p:nvSpPr>
        <p:spPr>
          <a:xfrm>
            <a:off x="4597464" y="32389"/>
            <a:ext cx="208547" cy="6863238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5AD7F92-F0A2-204C-93D3-C1A39AA56BD9}"/>
              </a:ext>
            </a:extLst>
          </p:cNvPr>
          <p:cNvSpPr/>
          <p:nvPr/>
        </p:nvSpPr>
        <p:spPr>
          <a:xfrm>
            <a:off x="5303921" y="533612"/>
            <a:ext cx="63403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MX" sz="2400" dirty="0">
              <a:latin typeface="Montserrat" pitchFamily="2" charset="77"/>
            </a:endParaRPr>
          </a:p>
          <a:p>
            <a:pPr marL="34290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srgbClr val="BC945A"/>
                </a:solidFill>
                <a:latin typeface="Montserrat" pitchFamily="2" charset="77"/>
              </a:rPr>
              <a:t>Informar</a:t>
            </a:r>
            <a:r>
              <a:rPr lang="es-MX" sz="2200" dirty="0">
                <a:latin typeface="Montserrat" pitchFamily="2" charset="77"/>
              </a:rPr>
              <a:t> a las personas teletrabajadoras de los riesgos relacionados con la actividad que desarrollen</a:t>
            </a:r>
          </a:p>
          <a:p>
            <a:pPr marL="34290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MX" sz="2200" dirty="0">
              <a:latin typeface="Montserrat" pitchFamily="2" charset="77"/>
            </a:endParaRPr>
          </a:p>
          <a:p>
            <a:pPr marL="34290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srgbClr val="BC945A"/>
                </a:solidFill>
                <a:latin typeface="Montserrat" pitchFamily="2" charset="77"/>
              </a:rPr>
              <a:t>Contar con la validación </a:t>
            </a:r>
            <a:r>
              <a:rPr lang="es-MX" sz="2200" dirty="0">
                <a:latin typeface="Montserrat" pitchFamily="2" charset="77"/>
              </a:rPr>
              <a:t>de la “lista de verificación de las condiciones de seguridad y salud en el Teletrabajo”, a través de:</a:t>
            </a:r>
          </a:p>
          <a:p>
            <a:pPr marL="800089" lvl="1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BC945A"/>
                </a:solidFill>
                <a:latin typeface="Montserrat" pitchFamily="2" charset="77"/>
              </a:rPr>
              <a:t>Realizar una visita</a:t>
            </a:r>
            <a:r>
              <a:rPr lang="es-MX" sz="2000" dirty="0">
                <a:latin typeface="Montserrat" pitchFamily="2" charset="77"/>
              </a:rPr>
              <a:t> al lugar de trabajo , o</a:t>
            </a:r>
          </a:p>
          <a:p>
            <a:pPr marL="800089" lvl="1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BC945A"/>
                </a:solidFill>
                <a:latin typeface="Montserrat" pitchFamily="2" charset="77"/>
              </a:rPr>
              <a:t>Proporcionar a las personas teletrabajadoras una lista </a:t>
            </a:r>
            <a:r>
              <a:rPr lang="es-MX" sz="2000" dirty="0">
                <a:latin typeface="Montserrat" pitchFamily="2" charset="77"/>
              </a:rPr>
              <a:t>de verificación de las condiciones de seguridad y salud en el Teletrabajo </a:t>
            </a:r>
          </a:p>
          <a:p>
            <a:pPr marL="342900" indent="-342900" algn="just">
              <a:buClr>
                <a:srgbClr val="BC945A"/>
              </a:buClr>
              <a:buFont typeface="Arial" panose="020B0604020202020204" pitchFamily="34" charset="0"/>
              <a:buChar char="•"/>
            </a:pPr>
            <a:endParaRPr lang="es-MX" sz="2400" dirty="0">
              <a:latin typeface="Montserrat" pitchFamily="2" charset="77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2A1D22F-9100-9240-8F74-ECE92016135B}"/>
              </a:ext>
            </a:extLst>
          </p:cNvPr>
          <p:cNvSpPr/>
          <p:nvPr/>
        </p:nvSpPr>
        <p:spPr>
          <a:xfrm>
            <a:off x="0" y="-5238"/>
            <a:ext cx="12192000" cy="780153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759DED54-BD9F-5D48-8AAD-6C3E74E4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375" y="292309"/>
            <a:ext cx="10851250" cy="482606"/>
          </a:xfrm>
        </p:spPr>
        <p:txBody>
          <a:bodyPr>
            <a:noAutofit/>
          </a:bodyPr>
          <a:lstStyle/>
          <a:p>
            <a:r>
              <a:rPr lang="es-MX" sz="4000" b="0" dirty="0">
                <a:solidFill>
                  <a:srgbClr val="DEC9A2"/>
                </a:solidFill>
                <a:latin typeface="Montserrat" pitchFamily="2" charset="77"/>
              </a:rPr>
              <a:t>OBLIGACIONES DEL PATRÓN</a:t>
            </a:r>
          </a:p>
        </p:txBody>
      </p:sp>
    </p:spTree>
    <p:extLst>
      <p:ext uri="{BB962C8B-B14F-4D97-AF65-F5344CB8AC3E}">
        <p14:creationId xmlns:p14="http://schemas.microsoft.com/office/powerpoint/2010/main" val="37271594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1935</TotalTime>
  <Words>1073</Words>
  <Application>Microsoft Office PowerPoint</Application>
  <PresentationFormat>Panorámica</PresentationFormat>
  <Paragraphs>172</Paragraphs>
  <Slides>19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Calibri Light</vt:lpstr>
      <vt:lpstr>Arial</vt:lpstr>
      <vt:lpstr>Montserrat</vt:lpstr>
      <vt:lpstr>Montserrat SemiBold</vt:lpstr>
      <vt:lpstr>Montserrat Medium</vt:lpstr>
      <vt:lpstr>Calibri</vt:lpstr>
      <vt:lpstr>Montserrat ExtraBold</vt:lpstr>
      <vt:lpstr>Tema de Office</vt:lpstr>
      <vt:lpstr>1_Tema de Office</vt:lpstr>
      <vt:lpstr>Proyecto de Norma Oficial Mexicana PROY-NOM-037-STPS-2022, Teletrabajo-Condiciones de seguridad y salud en el trabajo</vt:lpstr>
      <vt:lpstr>Marco Legal </vt:lpstr>
      <vt:lpstr>Transitorios</vt:lpstr>
      <vt:lpstr>Proyecto de Norma</vt:lpstr>
      <vt:lpstr>OBJETIVO </vt:lpstr>
      <vt:lpstr>Presentación de PowerPoint</vt:lpstr>
      <vt:lpstr>Presentación de PowerPoint</vt:lpstr>
      <vt:lpstr>OBLIGACIONES DEL PATRÓN</vt:lpstr>
      <vt:lpstr>OBLIGACIONES DEL PATRÓN</vt:lpstr>
      <vt:lpstr>OBLIGACIONES DEL PATRÓN</vt:lpstr>
      <vt:lpstr>OBLIGACIONES DEL PATRÓN</vt:lpstr>
      <vt:lpstr>OBLIGACIONES DEL PATRÓN</vt:lpstr>
      <vt:lpstr>CONDICIONES DE  SEGURIDAD Y SALUD  EN EL TELETRABAJO</vt:lpstr>
      <vt:lpstr>CONDICIONES DE SEGURIDAD Y SALUD EN EL TELETRABAJO </vt:lpstr>
      <vt:lpstr>Presentación de PowerPoint</vt:lpstr>
      <vt:lpstr>Presentación de PowerPoint</vt:lpstr>
      <vt:lpstr>CAPACITACIÓN Y ADIESTRAMIENTO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EVENTOS</cp:lastModifiedBy>
  <cp:revision>69</cp:revision>
  <cp:lastPrinted>2022-02-22T01:54:56Z</cp:lastPrinted>
  <dcterms:created xsi:type="dcterms:W3CDTF">2018-12-04T03:27:02Z</dcterms:created>
  <dcterms:modified xsi:type="dcterms:W3CDTF">2022-09-08T14:08:22Z</dcterms:modified>
</cp:coreProperties>
</file>