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7" r:id="rId5"/>
    <p:sldId id="378" r:id="rId6"/>
    <p:sldId id="377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0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828" y="60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83DE8-36F5-42E4-8896-ABFD483B9BCE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232D1-DBED-468E-949C-A484986000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92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A232D1-DBED-468E-949C-A48498600008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8622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6D241-BFB2-467E-A2FE-71FD9E624D4E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7510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6D241-BFB2-467E-A2FE-71FD9E624D4E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26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3F5D47-866A-4678-9102-2A8C20B23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FFD672-52EF-4FE9-86FD-609AD3AED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C01C89-AE43-4D7C-8C2C-52ADC13E7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BFE5-23B8-48B1-B9F2-5E5751AE6214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E843F6-4B88-46A0-862F-75E3459FB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4C10A0-E407-4948-A993-244AE687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D24D-3F91-48ED-A2AB-0690837D5B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23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97FA25-0677-4573-B238-BBAFB17EF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A6C6C7B-2A5A-411D-A0BB-3FB7CE394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2EEEBE-468D-478A-B57D-A41338A2D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BFE5-23B8-48B1-B9F2-5E5751AE6214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F56BD5-1503-450B-BC7C-3915F842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529F97-1414-4927-9917-0D9CAA739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D24D-3F91-48ED-A2AB-0690837D5B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886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AD8AC-8D0B-4939-A1B3-8B47B9E00D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0BBFC7-F7EF-4B87-89FA-6C1A9E4AF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F2437F-0455-4443-B8B8-5A8E5CD52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BFE5-23B8-48B1-B9F2-5E5751AE6214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AD06E8-5C5F-45EE-BF66-765967009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F262DF-D9AD-415D-92DF-0C1218C3C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D24D-3F91-48ED-A2AB-0690837D5B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507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D12B9A-A426-4E39-8F12-D91BD3275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1839A0-7CA1-475E-9E91-CFA3A5CE6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9EC260-ABDB-455C-A9BE-BFD9F0038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BFE5-23B8-48B1-B9F2-5E5751AE6214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A25A48-CE5C-4079-B9ED-86DBE346C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135B63-A92C-431F-A7DC-FE35E44E7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D24D-3F91-48ED-A2AB-0690837D5B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855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5CC909-0DE3-48E5-8266-1EC69CEE7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21E394-C296-47DD-95AE-CBA47D78B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816911-6752-4AD0-A142-59AF22E3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BFE5-23B8-48B1-B9F2-5E5751AE6214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F37208-43C4-4122-8E3E-EDB6DEBE1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AC9B0F-3601-469F-BEE7-B452BD629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D24D-3F91-48ED-A2AB-0690837D5B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98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4E8F04-87FA-4BC6-9B97-124E3149B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711696-249D-4A2E-9103-EDABFB6797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7510DB-FF72-442E-8F42-3E234BD89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787112-582A-4297-A602-A5169FC1C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BFE5-23B8-48B1-B9F2-5E5751AE6214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906A31-99CD-4BC3-9054-DB4D03E47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C836B0-6B06-48B4-8D54-C28FCD70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D24D-3F91-48ED-A2AB-0690837D5B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968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1E7581-B574-42F6-8C37-832362BC0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1A532B-18CE-4772-93BF-193749657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F93846-4325-43DF-A02F-DBBBF37F2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8597DCE-5EDF-4C5A-ABC2-27AE37BD5D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8BE459D-1437-45BF-97B7-AE65B5B4E9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3BE9EE0-1799-468E-BCF4-E917480DB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BFE5-23B8-48B1-B9F2-5E5751AE6214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4154C0E-A6E9-4625-859A-69062B63C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67FDCF0-8345-4ADA-AE4F-2A4D6731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D24D-3F91-48ED-A2AB-0690837D5B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171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8DAD33-82B2-486E-9CCA-4739EC3F6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99EB8EF-0A6B-4060-BDCA-BD02BA68D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BFE5-23B8-48B1-B9F2-5E5751AE6214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05D7AE6-39B8-48E9-B73D-60F10659E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AB63A4-9744-42B6-9033-9AAC10307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D24D-3F91-48ED-A2AB-0690837D5B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237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F740B8E-0ABF-4FA3-A401-41B0E9AC1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BFE5-23B8-48B1-B9F2-5E5751AE6214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A5D532D-2CB7-4E79-960B-621C2E3A0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BFA6375-3631-4974-AA0A-039530EF7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D24D-3F91-48ED-A2AB-0690837D5B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349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617C4-4627-4F96-83E7-22732CA98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D4B659-EEC8-4EB1-B75F-606581BFF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136823-6DF2-4EA8-B31A-09D682112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FF194E-2C1E-468E-AD00-43498B3E5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BFE5-23B8-48B1-B9F2-5E5751AE6214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12D452-AC9C-4F7B-82DE-CB352DB44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DCDF4F-C190-49B3-9732-D1273B7FF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D24D-3F91-48ED-A2AB-0690837D5B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001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994B39-864C-437D-8CAD-30F3CB07E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EF8CB26-CE3A-4735-A3DA-367722E03B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9D4417-34A8-483F-BEA4-5A1AA2169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0EEF35-3FF8-4F58-B504-46764D085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BFE5-23B8-48B1-B9F2-5E5751AE6214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5E6E87-97AD-4864-AE4C-CDBEFEBD2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4086CD-9ED7-4FF7-A5DA-FAB567B4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D24D-3F91-48ED-A2AB-0690837D5B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308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0E4BA4D-92BE-4397-8680-BFBBBDBF2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0EC219-50D3-4FF8-8C89-5E0270F5F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3FD0F8-4D33-4DC3-8FB7-C89F5878AA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6BFE5-23B8-48B1-B9F2-5E5751AE6214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085421-8B86-48C3-ACE0-FFB6821D0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7C2C86-A8ED-4875-B701-A223B6660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1D24D-3F91-48ED-A2AB-0690837D5B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337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50644295-27A5-41FE-9F5C-1036B45E4A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18" y="365126"/>
            <a:ext cx="1715130" cy="132556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B6C24DB-514C-4B2E-A95A-3D6B3BB4FFFE}"/>
              </a:ext>
            </a:extLst>
          </p:cNvPr>
          <p:cNvSpPr txBox="1">
            <a:spLocks/>
          </p:cNvSpPr>
          <p:nvPr/>
        </p:nvSpPr>
        <p:spPr>
          <a:xfrm>
            <a:off x="2093231" y="377925"/>
            <a:ext cx="9900834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939497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3700" dirty="0">
              <a:latin typeface="Futura Bk" panose="020B0502020204020303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67468C-687E-4FC6-8176-D637F404EE23}"/>
              </a:ext>
            </a:extLst>
          </p:cNvPr>
          <p:cNvCxnSpPr>
            <a:cxnSpLocks/>
          </p:cNvCxnSpPr>
          <p:nvPr/>
        </p:nvCxnSpPr>
        <p:spPr>
          <a:xfrm>
            <a:off x="2326705" y="1690690"/>
            <a:ext cx="9433886" cy="0"/>
          </a:xfrm>
          <a:prstGeom prst="line">
            <a:avLst/>
          </a:prstGeom>
          <a:ln w="19050">
            <a:gradFill>
              <a:gsLst>
                <a:gs pos="0">
                  <a:srgbClr val="94C11F"/>
                </a:gs>
                <a:gs pos="100000">
                  <a:srgbClr val="8CB73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ítulo 8">
            <a:extLst>
              <a:ext uri="{FF2B5EF4-FFF2-40B4-BE49-F238E27FC236}">
                <a16:creationId xmlns:a16="http://schemas.microsoft.com/office/drawing/2014/main" id="{484C7760-7671-9687-C468-524F1198AE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1648" y="3511548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es-ES" sz="3600" b="1" dirty="0">
                <a:solidFill>
                  <a:srgbClr val="898A8D"/>
                </a:solidFill>
                <a:latin typeface="Futura Bk" panose="020B0502020204020303" pitchFamily="34" charset="0"/>
              </a:rPr>
              <a:t>Consideraciones Adicionales</a:t>
            </a:r>
          </a:p>
          <a:p>
            <a:pPr algn="r"/>
            <a:endParaRPr lang="es-ES" sz="1200" b="1" dirty="0">
              <a:solidFill>
                <a:srgbClr val="898A8D"/>
              </a:solidFill>
              <a:latin typeface="Futura Bk" panose="020B0502020204020303" pitchFamily="34" charset="0"/>
            </a:endParaRPr>
          </a:p>
          <a:p>
            <a:pPr algn="r"/>
            <a:r>
              <a:rPr lang="es-ES" sz="3600" b="1" dirty="0">
                <a:solidFill>
                  <a:srgbClr val="898A8D"/>
                </a:solidFill>
                <a:latin typeface="Futura Bk" panose="020B0502020204020303" pitchFamily="34" charset="0"/>
              </a:rPr>
              <a:t>Declaración Anual Personas Físicas</a:t>
            </a:r>
            <a:endParaRPr lang="es-MX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06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4E87270-088B-4E4B-A340-9CBF0765A671}"/>
              </a:ext>
            </a:extLst>
          </p:cNvPr>
          <p:cNvCxnSpPr>
            <a:cxnSpLocks/>
          </p:cNvCxnSpPr>
          <p:nvPr/>
        </p:nvCxnSpPr>
        <p:spPr>
          <a:xfrm>
            <a:off x="2152651" y="1148445"/>
            <a:ext cx="7886699" cy="0"/>
          </a:xfrm>
          <a:prstGeom prst="line">
            <a:avLst/>
          </a:prstGeom>
          <a:ln w="19050">
            <a:gradFill>
              <a:gsLst>
                <a:gs pos="0">
                  <a:srgbClr val="94C11F"/>
                </a:gs>
                <a:gs pos="100000">
                  <a:srgbClr val="8CB73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65C90BF-2958-42C4-B2D6-31B91A7F721E}"/>
              </a:ext>
            </a:extLst>
          </p:cNvPr>
          <p:cNvCxnSpPr>
            <a:cxnSpLocks/>
          </p:cNvCxnSpPr>
          <p:nvPr/>
        </p:nvCxnSpPr>
        <p:spPr>
          <a:xfrm flipV="1">
            <a:off x="350982" y="1145689"/>
            <a:ext cx="11434618" cy="2756"/>
          </a:xfrm>
          <a:prstGeom prst="line">
            <a:avLst/>
          </a:prstGeom>
          <a:ln w="19050">
            <a:gradFill>
              <a:gsLst>
                <a:gs pos="0">
                  <a:srgbClr val="94C11F"/>
                </a:gs>
                <a:gs pos="100000">
                  <a:srgbClr val="8CB73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7DEA1B0-5F66-4A36-9BD6-5379CD532475}"/>
              </a:ext>
            </a:extLst>
          </p:cNvPr>
          <p:cNvCxnSpPr>
            <a:cxnSpLocks/>
          </p:cNvCxnSpPr>
          <p:nvPr/>
        </p:nvCxnSpPr>
        <p:spPr>
          <a:xfrm>
            <a:off x="350982" y="6181512"/>
            <a:ext cx="11434618" cy="0"/>
          </a:xfrm>
          <a:prstGeom prst="line">
            <a:avLst/>
          </a:prstGeom>
          <a:ln w="19050">
            <a:gradFill>
              <a:gsLst>
                <a:gs pos="0">
                  <a:srgbClr val="94C11F"/>
                </a:gs>
                <a:gs pos="100000">
                  <a:srgbClr val="8CB73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4">
            <a:extLst>
              <a:ext uri="{FF2B5EF4-FFF2-40B4-BE49-F238E27FC236}">
                <a16:creationId xmlns:a16="http://schemas.microsoft.com/office/drawing/2014/main" id="{29E3B9B6-3DF4-44D9-B4BF-7BB67D968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779" y="495933"/>
            <a:ext cx="10435821" cy="630924"/>
          </a:xfrm>
        </p:spPr>
        <p:txBody>
          <a:bodyPr>
            <a:normAutofit/>
          </a:bodyPr>
          <a:lstStyle/>
          <a:p>
            <a:r>
              <a:rPr lang="es-ES" sz="3000" b="1" dirty="0">
                <a:solidFill>
                  <a:srgbClr val="898A8D"/>
                </a:solidFill>
                <a:latin typeface="Futura Bk" panose="020B0502020204020303" pitchFamily="34" charset="0"/>
              </a:rPr>
              <a:t>Partidas a Analizar</a:t>
            </a:r>
            <a:endParaRPr lang="en-US" sz="3000" b="1" dirty="0">
              <a:solidFill>
                <a:srgbClr val="898A8D"/>
              </a:solidFill>
              <a:latin typeface="Futura Bk" panose="020B0502020204020303" pitchFamily="34" charset="0"/>
            </a:endParaRPr>
          </a:p>
        </p:txBody>
      </p:sp>
      <p:pic>
        <p:nvPicPr>
          <p:cNvPr id="15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F2021C-B818-4AD6-98ED-EB9BCDA6A7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20" y="383960"/>
            <a:ext cx="1009959" cy="780562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C392755-8339-42D1-81E9-590D2443A9EF}"/>
              </a:ext>
            </a:extLst>
          </p:cNvPr>
          <p:cNvSpPr txBox="1">
            <a:spLocks/>
          </p:cNvSpPr>
          <p:nvPr/>
        </p:nvSpPr>
        <p:spPr>
          <a:xfrm>
            <a:off x="9097816" y="6324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5C3FEE-133E-46B9-960A-219EF1A49772}" type="slidenum">
              <a:rPr lang="en-US" sz="1400" b="1" smtClean="0">
                <a:latin typeface="Century Gothic" panose="020B0502020202020204" pitchFamily="34" charset="0"/>
              </a:rPr>
              <a:pPr/>
              <a:t>2</a:t>
            </a:fld>
            <a:endParaRPr lang="en-US" sz="1400" b="1" dirty="0">
              <a:latin typeface="Century Gothic" panose="020B0502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71C737C-4FAB-E2C6-BB10-C96E126BFA05}"/>
              </a:ext>
            </a:extLst>
          </p:cNvPr>
          <p:cNvSpPr txBox="1"/>
          <p:nvPr/>
        </p:nvSpPr>
        <p:spPr>
          <a:xfrm>
            <a:off x="339821" y="1198271"/>
            <a:ext cx="1150119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lvl="0" indent="-400050" algn="just">
              <a:buFont typeface="+mj-lt"/>
              <a:buAutoNum type="arabicPeriod"/>
            </a:pP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Inversiones en el Extranjero</a:t>
            </a:r>
          </a:p>
          <a:p>
            <a:pPr marL="857250" lvl="1" indent="-400050" algn="just">
              <a:buFont typeface="Wingdings" panose="05000000000000000000" pitchFamily="2" charset="2"/>
              <a:buChar char="§"/>
            </a:pP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Intereses</a:t>
            </a:r>
          </a:p>
          <a:p>
            <a:pPr marL="857250" lvl="1" indent="-400050" algn="just">
              <a:buFont typeface="Wingdings" panose="05000000000000000000" pitchFamily="2" charset="2"/>
              <a:buChar char="§"/>
            </a:pP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AAI</a:t>
            </a:r>
          </a:p>
          <a:p>
            <a:pPr marL="857250" lvl="1" indent="-400050" algn="just">
              <a:buFont typeface="Wingdings" panose="05000000000000000000" pitchFamily="2" charset="2"/>
              <a:buChar char="§"/>
            </a:pP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FX </a:t>
            </a:r>
            <a:r>
              <a:rPr lang="es-ES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Gain</a:t>
            </a: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 / </a:t>
            </a:r>
            <a:r>
              <a:rPr lang="es-ES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Loss</a:t>
            </a:r>
            <a:endParaRPr lang="es-ES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857250" lvl="1" indent="-400050" algn="just">
              <a:buFont typeface="Wingdings" panose="05000000000000000000" pitchFamily="2" charset="2"/>
              <a:buChar char="§"/>
            </a:pP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Enajenación SIC vs NO SIC</a:t>
            </a:r>
          </a:p>
          <a:p>
            <a:pPr marL="857250" lvl="1" indent="-400050" algn="just">
              <a:buFont typeface="Wingdings" panose="05000000000000000000" pitchFamily="2" charset="2"/>
              <a:buChar char="§"/>
            </a:pP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PE &amp; VC</a:t>
            </a:r>
          </a:p>
          <a:p>
            <a:pPr marL="342900" lvl="0" indent="-342900" algn="just">
              <a:buFont typeface="+mj-lt"/>
              <a:buAutoNum type="arabicPeriod"/>
            </a:pPr>
            <a:endParaRPr lang="es-ES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Arrendamiento Nacional o Extranjero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Obligación Mensual</a:t>
            </a:r>
          </a:p>
          <a:p>
            <a:pPr marL="342900" lvl="0" indent="-342900" algn="just">
              <a:buFont typeface="+mj-lt"/>
              <a:buAutoNum type="arabicPeriod"/>
            </a:pPr>
            <a:endParaRPr lang="es-ES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Dividendos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5% Diferencial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ES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Withholdings</a:t>
            </a:r>
            <a:endParaRPr lang="es-ES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endParaRPr lang="es-ES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Donativos Recibidos</a:t>
            </a:r>
          </a:p>
          <a:p>
            <a:pPr marL="342900" lvl="0" indent="-342900" algn="just">
              <a:buFont typeface="+mj-lt"/>
              <a:buAutoNum type="arabicPeriod"/>
            </a:pPr>
            <a:endParaRPr lang="es-ES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Préstamos</a:t>
            </a:r>
          </a:p>
        </p:txBody>
      </p:sp>
    </p:spTree>
    <p:extLst>
      <p:ext uri="{BB962C8B-B14F-4D97-AF65-F5344CB8AC3E}">
        <p14:creationId xmlns:p14="http://schemas.microsoft.com/office/powerpoint/2010/main" val="76837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4E87270-088B-4E4B-A340-9CBF0765A671}"/>
              </a:ext>
            </a:extLst>
          </p:cNvPr>
          <p:cNvCxnSpPr>
            <a:cxnSpLocks/>
          </p:cNvCxnSpPr>
          <p:nvPr/>
        </p:nvCxnSpPr>
        <p:spPr>
          <a:xfrm>
            <a:off x="2152651" y="1148445"/>
            <a:ext cx="7886699" cy="0"/>
          </a:xfrm>
          <a:prstGeom prst="line">
            <a:avLst/>
          </a:prstGeom>
          <a:ln w="19050">
            <a:gradFill>
              <a:gsLst>
                <a:gs pos="0">
                  <a:srgbClr val="94C11F"/>
                </a:gs>
                <a:gs pos="100000">
                  <a:srgbClr val="8CB73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65C90BF-2958-42C4-B2D6-31B91A7F721E}"/>
              </a:ext>
            </a:extLst>
          </p:cNvPr>
          <p:cNvCxnSpPr>
            <a:cxnSpLocks/>
          </p:cNvCxnSpPr>
          <p:nvPr/>
        </p:nvCxnSpPr>
        <p:spPr>
          <a:xfrm flipV="1">
            <a:off x="350982" y="1145689"/>
            <a:ext cx="11434618" cy="2756"/>
          </a:xfrm>
          <a:prstGeom prst="line">
            <a:avLst/>
          </a:prstGeom>
          <a:ln w="19050">
            <a:gradFill>
              <a:gsLst>
                <a:gs pos="0">
                  <a:srgbClr val="94C11F"/>
                </a:gs>
                <a:gs pos="100000">
                  <a:srgbClr val="8CB73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7DEA1B0-5F66-4A36-9BD6-5379CD532475}"/>
              </a:ext>
            </a:extLst>
          </p:cNvPr>
          <p:cNvCxnSpPr>
            <a:cxnSpLocks/>
          </p:cNvCxnSpPr>
          <p:nvPr/>
        </p:nvCxnSpPr>
        <p:spPr>
          <a:xfrm>
            <a:off x="350982" y="6181512"/>
            <a:ext cx="11434618" cy="0"/>
          </a:xfrm>
          <a:prstGeom prst="line">
            <a:avLst/>
          </a:prstGeom>
          <a:ln w="19050">
            <a:gradFill>
              <a:gsLst>
                <a:gs pos="0">
                  <a:srgbClr val="94C11F"/>
                </a:gs>
                <a:gs pos="100000">
                  <a:srgbClr val="8CB73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4">
            <a:extLst>
              <a:ext uri="{FF2B5EF4-FFF2-40B4-BE49-F238E27FC236}">
                <a16:creationId xmlns:a16="http://schemas.microsoft.com/office/drawing/2014/main" id="{29E3B9B6-3DF4-44D9-B4BF-7BB67D968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779" y="495933"/>
            <a:ext cx="10435821" cy="630924"/>
          </a:xfrm>
        </p:spPr>
        <p:txBody>
          <a:bodyPr>
            <a:normAutofit/>
          </a:bodyPr>
          <a:lstStyle/>
          <a:p>
            <a:r>
              <a:rPr lang="es-ES" sz="3000" b="1" dirty="0">
                <a:solidFill>
                  <a:srgbClr val="898A8D"/>
                </a:solidFill>
                <a:latin typeface="Futura Bk" panose="020B0502020204020303" pitchFamily="34" charset="0"/>
              </a:rPr>
              <a:t>Deducciones Personales</a:t>
            </a:r>
            <a:endParaRPr lang="en-US" sz="3000" b="1" dirty="0">
              <a:solidFill>
                <a:srgbClr val="898A8D"/>
              </a:solidFill>
              <a:latin typeface="Futura Bk" panose="020B0502020204020303" pitchFamily="34" charset="0"/>
            </a:endParaRPr>
          </a:p>
        </p:txBody>
      </p:sp>
      <p:pic>
        <p:nvPicPr>
          <p:cNvPr id="15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F2021C-B818-4AD6-98ED-EB9BCDA6A7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20" y="383960"/>
            <a:ext cx="1009959" cy="780562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C392755-8339-42D1-81E9-590D2443A9EF}"/>
              </a:ext>
            </a:extLst>
          </p:cNvPr>
          <p:cNvSpPr txBox="1">
            <a:spLocks/>
          </p:cNvSpPr>
          <p:nvPr/>
        </p:nvSpPr>
        <p:spPr>
          <a:xfrm>
            <a:off x="9097816" y="6324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5C3FEE-133E-46B9-960A-219EF1A49772}" type="slidenum">
              <a:rPr lang="en-US" sz="1400" b="1" smtClean="0">
                <a:latin typeface="Century Gothic" panose="020B0502020202020204" pitchFamily="34" charset="0"/>
              </a:rPr>
              <a:pPr/>
              <a:t>3</a:t>
            </a:fld>
            <a:endParaRPr lang="en-US" sz="1400" b="1" dirty="0">
              <a:latin typeface="Century Gothic" panose="020B0502020202020204" pitchFamily="34" charset="0"/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ED9BE798-58D0-7103-12B9-AAC2E17C1334}"/>
              </a:ext>
            </a:extLst>
          </p:cNvPr>
          <p:cNvSpPr txBox="1">
            <a:spLocks/>
          </p:cNvSpPr>
          <p:nvPr/>
        </p:nvSpPr>
        <p:spPr>
          <a:xfrm>
            <a:off x="350982" y="6244065"/>
            <a:ext cx="11203709" cy="41335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0" kern="1200">
                <a:solidFill>
                  <a:srgbClr val="939497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rgbClr val="898A8D"/>
                </a:solidFill>
                <a:latin typeface="Century Gothic" panose="020B0502020202020204" pitchFamily="34" charset="0"/>
              </a:rPr>
              <a:t>Nota:</a:t>
            </a:r>
            <a:r>
              <a:rPr lang="es-MX" sz="2000" b="1" dirty="0">
                <a:solidFill>
                  <a:srgbClr val="898A8D"/>
                </a:solidFill>
                <a:latin typeface="Century Gothic" panose="020B0502020202020204" pitchFamily="34" charset="0"/>
              </a:rPr>
              <a:t> No podrán exceder de la cantidad que resulte menor entre 5 veces el valor de la UMA anual $189,222.00 o el 15% de la totalidad de los ingresos del contribuyente. </a:t>
            </a:r>
            <a:endParaRPr lang="en-US" sz="2000" b="1" dirty="0">
              <a:solidFill>
                <a:srgbClr val="898A8D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71C737C-4FAB-E2C6-BB10-C96E126BFA05}"/>
              </a:ext>
            </a:extLst>
          </p:cNvPr>
          <p:cNvSpPr txBox="1"/>
          <p:nvPr/>
        </p:nvSpPr>
        <p:spPr>
          <a:xfrm>
            <a:off x="339821" y="1198271"/>
            <a:ext cx="1150119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lvl="0" indent="-400050" algn="just">
              <a:buFont typeface="Wingdings" panose="05000000000000000000" pitchFamily="2" charset="2"/>
              <a:buChar char="§"/>
            </a:pP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Honorarios médicos, dentales. Servicios profesionales psicología y nutrición. Gastos hospitalarios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es-ES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Los gastos funerales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es-ES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Los donativos no onerosos ni remunerativos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es-ES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Los intereses de créditos hipotecarios destinados a la adquisición de casa habitación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es-ES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400050" lvl="0" indent="-400050" algn="just">
              <a:buFont typeface="Wingdings" panose="05000000000000000000" pitchFamily="2" charset="2"/>
              <a:buChar char="§"/>
            </a:pP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Las aportaciones complementarias de retiro</a:t>
            </a:r>
          </a:p>
          <a:p>
            <a:pPr marL="400050" lvl="0" indent="-400050" algn="just">
              <a:buFont typeface="Wingdings" panose="05000000000000000000" pitchFamily="2" charset="2"/>
              <a:buChar char="§"/>
            </a:pPr>
            <a:endParaRPr lang="es-ES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400050" lvl="0" indent="-400050" algn="just">
              <a:buFont typeface="Wingdings" panose="05000000000000000000" pitchFamily="2" charset="2"/>
              <a:buChar char="§"/>
            </a:pP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Las primas por seguros de gastos médicos complementarios</a:t>
            </a:r>
          </a:p>
          <a:p>
            <a:pPr marL="400050" lvl="0" indent="-400050" algn="just">
              <a:buFont typeface="Wingdings" panose="05000000000000000000" pitchFamily="2" charset="2"/>
              <a:buChar char="§"/>
            </a:pPr>
            <a:endParaRPr lang="es-ES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400050" lvl="0" indent="-400050" algn="just">
              <a:buFont typeface="Wingdings" panose="05000000000000000000" pitchFamily="2" charset="2"/>
              <a:buChar char="§"/>
            </a:pP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Transportación escolar de los descendientes en línea recta, cuando ésta sea obligatoria.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es-ES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Los pagos efectuados por concepto del impuesto local sobre ingresos por salarios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es-ES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es-ES" dirty="0">
                <a:latin typeface="Century Gothic" panose="020B0502020202020204" pitchFamily="34" charset="0"/>
                <a:ea typeface="Times New Roman" panose="02020603050405020304" pitchFamily="18" charset="0"/>
              </a:rPr>
              <a:t>Colegiaturas</a:t>
            </a:r>
          </a:p>
        </p:txBody>
      </p:sp>
    </p:spTree>
    <p:extLst>
      <p:ext uri="{BB962C8B-B14F-4D97-AF65-F5344CB8AC3E}">
        <p14:creationId xmlns:p14="http://schemas.microsoft.com/office/powerpoint/2010/main" val="36395221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F0C2EF84396144D8DFA6E673E147AC7" ma:contentTypeVersion="16" ma:contentTypeDescription="Crear nuevo documento." ma:contentTypeScope="" ma:versionID="fb45d0c2aee32aa69db0f3c642fb7d45">
  <xsd:schema xmlns:xsd="http://www.w3.org/2001/XMLSchema" xmlns:xs="http://www.w3.org/2001/XMLSchema" xmlns:p="http://schemas.microsoft.com/office/2006/metadata/properties" xmlns:ns2="a45bd681-07fb-4042-8f53-b98763ddb274" xmlns:ns3="29cad7dd-b179-4e34-9845-946eae8f1b93" targetNamespace="http://schemas.microsoft.com/office/2006/metadata/properties" ma:root="true" ma:fieldsID="864c1b2a6ab77f5c2477f144797f0df3" ns2:_="" ns3:_="">
    <xsd:import namespace="a45bd681-07fb-4042-8f53-b98763ddb274"/>
    <xsd:import namespace="29cad7dd-b179-4e34-9845-946eae8f1b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5bd681-07fb-4042-8f53-b98763ddb2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Etiquetas de imagen" ma:readOnly="false" ma:fieldId="{5cf76f15-5ced-4ddc-b409-7134ff3c332f}" ma:taxonomyMulti="true" ma:sspId="b3e4d608-7bfe-4aab-aa0c-a672d62795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cad7dd-b179-4e34-9845-946eae8f1b9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aafb944-74c5-4cd1-a7d0-32db8c9b160b}" ma:internalName="TaxCatchAll" ma:showField="CatchAllData" ma:web="29cad7dd-b179-4e34-9845-946eae8f1b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45bd681-07fb-4042-8f53-b98763ddb274">
      <Terms xmlns="http://schemas.microsoft.com/office/infopath/2007/PartnerControls"/>
    </lcf76f155ced4ddcb4097134ff3c332f>
    <TaxCatchAll xmlns="29cad7dd-b179-4e34-9845-946eae8f1b93" xsi:nil="true"/>
  </documentManagement>
</p:properties>
</file>

<file path=customXml/itemProps1.xml><?xml version="1.0" encoding="utf-8"?>
<ds:datastoreItem xmlns:ds="http://schemas.openxmlformats.org/officeDocument/2006/customXml" ds:itemID="{D4CB41DA-AD05-4DEB-86B7-5892E90ADF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5bd681-07fb-4042-8f53-b98763ddb274"/>
    <ds:schemaRef ds:uri="29cad7dd-b179-4e34-9845-946eae8f1b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4402FE-9ED4-44EB-B68C-88EC43BD86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FF8386-BBA3-4246-AC17-7145A175BF40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29cad7dd-b179-4e34-9845-946eae8f1b93"/>
    <ds:schemaRef ds:uri="a45bd681-07fb-4042-8f53-b98763ddb27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7254</TotalTime>
  <Words>157</Words>
  <Application>Microsoft Office PowerPoint</Application>
  <PresentationFormat>Panorámica</PresentationFormat>
  <Paragraphs>45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Futura Bk</vt:lpstr>
      <vt:lpstr>Wingdings</vt:lpstr>
      <vt:lpstr>Tema de Office</vt:lpstr>
      <vt:lpstr>Presentación de PowerPoint</vt:lpstr>
      <vt:lpstr>Partidas a Analizar</vt:lpstr>
      <vt:lpstr>Deducciones Personales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Marianne Ordoñez Contreras</dc:creator>
  <cp:lastModifiedBy>PABLO A. LIMÓN ARRIETA</cp:lastModifiedBy>
  <cp:revision>14</cp:revision>
  <dcterms:created xsi:type="dcterms:W3CDTF">2022-01-26T23:52:57Z</dcterms:created>
  <dcterms:modified xsi:type="dcterms:W3CDTF">2023-04-18T04:52:18Z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0x010100EF0C2EF84396144D8DFA6E673E147AC7</vt:lpwstr>
  </property>
  <property fmtid="{D5CDD505-2E9C-101B-9397-08002B2CF9AE}" pid="3" name="MediaServiceImageTags">
    <vt:lpwstr/>
  </property>
</Properties>
</file>