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9" r:id="rId2"/>
  </p:sldMasterIdLst>
  <p:notesMasterIdLst>
    <p:notesMasterId r:id="rId19"/>
  </p:notesMasterIdLst>
  <p:handoutMasterIdLst>
    <p:handoutMasterId r:id="rId20"/>
  </p:handoutMasterIdLst>
  <p:sldIdLst>
    <p:sldId id="257" r:id="rId3"/>
    <p:sldId id="321" r:id="rId4"/>
    <p:sldId id="326" r:id="rId5"/>
    <p:sldId id="344" r:id="rId6"/>
    <p:sldId id="327" r:id="rId7"/>
    <p:sldId id="340" r:id="rId8"/>
    <p:sldId id="341" r:id="rId9"/>
    <p:sldId id="342" r:id="rId10"/>
    <p:sldId id="343" r:id="rId11"/>
    <p:sldId id="333" r:id="rId12"/>
    <p:sldId id="322" r:id="rId13"/>
    <p:sldId id="334" r:id="rId14"/>
    <p:sldId id="335" r:id="rId15"/>
    <p:sldId id="337" r:id="rId16"/>
    <p:sldId id="338" r:id="rId17"/>
    <p:sldId id="265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4B4"/>
    <a:srgbClr val="988246"/>
    <a:srgbClr val="93D3F2"/>
    <a:srgbClr val="4A4A4A"/>
    <a:srgbClr val="60B1D6"/>
    <a:srgbClr val="FAFAF0"/>
    <a:srgbClr val="BE9B39"/>
    <a:srgbClr val="CBAF60"/>
    <a:srgbClr val="2D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15" autoAdjust="0"/>
    <p:restoredTop sz="94764"/>
  </p:normalViewPr>
  <p:slideViewPr>
    <p:cSldViewPr snapToGrid="0" snapToObjects="1">
      <p:cViewPr varScale="1">
        <p:scale>
          <a:sx n="83" d="100"/>
          <a:sy n="83" d="100"/>
        </p:scale>
        <p:origin x="4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3" d="100"/>
          <a:sy n="73" d="100"/>
        </p:scale>
        <p:origin x="35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86782A-6A65-42A3-B806-4F3608609FE0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55E2E95D-EB73-4ACA-A8D6-894A758DF51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MX" dirty="0">
              <a:latin typeface="Georgia" panose="02040502050405020303" pitchFamily="18" charset="0"/>
            </a:rPr>
            <a:t>Beneficios</a:t>
          </a:r>
        </a:p>
      </dgm:t>
    </dgm:pt>
    <dgm:pt modelId="{834C21A6-8445-4ABA-B7AB-F2F3AAE4FED1}" type="parTrans" cxnId="{8A63BAAA-5C4D-4123-A7B5-48B9A409F6F3}">
      <dgm:prSet/>
      <dgm:spPr/>
      <dgm:t>
        <a:bodyPr/>
        <a:lstStyle/>
        <a:p>
          <a:endParaRPr lang="es-MX"/>
        </a:p>
      </dgm:t>
    </dgm:pt>
    <dgm:pt modelId="{15E49051-E59C-43F6-A23E-BB8C082A1605}" type="sibTrans" cxnId="{8A63BAAA-5C4D-4123-A7B5-48B9A409F6F3}">
      <dgm:prSet/>
      <dgm:spPr/>
      <dgm:t>
        <a:bodyPr/>
        <a:lstStyle/>
        <a:p>
          <a:endParaRPr lang="es-MX"/>
        </a:p>
      </dgm:t>
    </dgm:pt>
    <dgm:pt modelId="{AD2EB029-F5D2-4663-AA5A-837F8F497532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Mayor flujo de IED</a:t>
          </a:r>
        </a:p>
      </dgm:t>
    </dgm:pt>
    <dgm:pt modelId="{C31016BB-7CD1-42BF-BC3B-085D127EFD56}" type="parTrans" cxnId="{DBE0B264-DC3E-4843-AE7A-EEEBDF899726}">
      <dgm:prSet/>
      <dgm:spPr/>
      <dgm:t>
        <a:bodyPr/>
        <a:lstStyle/>
        <a:p>
          <a:endParaRPr lang="es-MX"/>
        </a:p>
      </dgm:t>
    </dgm:pt>
    <dgm:pt modelId="{731EDBBA-D305-44AE-92F0-5C5F41F8E52A}" type="sibTrans" cxnId="{DBE0B264-DC3E-4843-AE7A-EEEBDF899726}">
      <dgm:prSet/>
      <dgm:spPr/>
      <dgm:t>
        <a:bodyPr/>
        <a:lstStyle/>
        <a:p>
          <a:endParaRPr lang="es-MX"/>
        </a:p>
      </dgm:t>
    </dgm:pt>
    <dgm:pt modelId="{198234E0-1EED-4556-A839-8E2AC9C340D0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Desarrollo de parques industriales, industria manufacturera e industrias de servicios relacionadas</a:t>
          </a:r>
        </a:p>
      </dgm:t>
    </dgm:pt>
    <dgm:pt modelId="{B1D9B306-700D-45D2-9A0A-36FA6CEE5090}" type="parTrans" cxnId="{BCD07B3D-F236-474D-BE7D-D07D4675EBF2}">
      <dgm:prSet/>
      <dgm:spPr/>
      <dgm:t>
        <a:bodyPr/>
        <a:lstStyle/>
        <a:p>
          <a:endParaRPr lang="es-MX"/>
        </a:p>
      </dgm:t>
    </dgm:pt>
    <dgm:pt modelId="{0BA81328-28FB-451E-98F0-1D7D6ABF4B27}" type="sibTrans" cxnId="{BCD07B3D-F236-474D-BE7D-D07D4675EBF2}">
      <dgm:prSet/>
      <dgm:spPr/>
      <dgm:t>
        <a:bodyPr/>
        <a:lstStyle/>
        <a:p>
          <a:endParaRPr lang="es-MX"/>
        </a:p>
      </dgm:t>
    </dgm:pt>
    <dgm:pt modelId="{C33E5856-0E94-4092-84BB-5231C12D4241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dirty="0">
              <a:latin typeface="Georgia" panose="02040502050405020303" pitchFamily="18" charset="0"/>
            </a:rPr>
            <a:t>Retos</a:t>
          </a:r>
        </a:p>
      </dgm:t>
    </dgm:pt>
    <dgm:pt modelId="{24DF76D9-6223-4C27-BC76-78A0B8E91ACE}" type="parTrans" cxnId="{5D9CE164-46A2-43CB-A04A-003291C38ECF}">
      <dgm:prSet/>
      <dgm:spPr/>
      <dgm:t>
        <a:bodyPr/>
        <a:lstStyle/>
        <a:p>
          <a:endParaRPr lang="es-MX"/>
        </a:p>
      </dgm:t>
    </dgm:pt>
    <dgm:pt modelId="{97299CB3-6551-4B30-A799-9315650E027F}" type="sibTrans" cxnId="{5D9CE164-46A2-43CB-A04A-003291C38ECF}">
      <dgm:prSet/>
      <dgm:spPr/>
      <dgm:t>
        <a:bodyPr/>
        <a:lstStyle/>
        <a:p>
          <a:endParaRPr lang="es-MX"/>
        </a:p>
      </dgm:t>
    </dgm:pt>
    <dgm:pt modelId="{D78BB3EA-E03D-4E5D-B621-23436ADE7E9C}">
      <dgm:prSet phldrT="[Text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Infraestructura</a:t>
          </a:r>
        </a:p>
      </dgm:t>
    </dgm:pt>
    <dgm:pt modelId="{C1F4DEC4-8B9E-43CD-A267-F34550A1E06C}" type="parTrans" cxnId="{3F5C4BBC-031E-4F89-980F-E3F6D65A1F49}">
      <dgm:prSet/>
      <dgm:spPr/>
      <dgm:t>
        <a:bodyPr/>
        <a:lstStyle/>
        <a:p>
          <a:endParaRPr lang="es-MX"/>
        </a:p>
      </dgm:t>
    </dgm:pt>
    <dgm:pt modelId="{450E52BB-71CC-4C1F-89DE-C4F400EC4F0F}" type="sibTrans" cxnId="{3F5C4BBC-031E-4F89-980F-E3F6D65A1F49}">
      <dgm:prSet/>
      <dgm:spPr/>
      <dgm:t>
        <a:bodyPr/>
        <a:lstStyle/>
        <a:p>
          <a:endParaRPr lang="es-MX"/>
        </a:p>
      </dgm:t>
    </dgm:pt>
    <dgm:pt modelId="{D9AAC5F2-C680-4E74-A5D6-E5323897A91B}">
      <dgm:prSet phldrT="[Text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Energía / Agua</a:t>
          </a:r>
        </a:p>
      </dgm:t>
    </dgm:pt>
    <dgm:pt modelId="{F2A4AB7E-2DEA-42EE-AE1B-291B676D9661}" type="parTrans" cxnId="{496EE963-2498-4C9D-8DAD-482A86BBBA77}">
      <dgm:prSet/>
      <dgm:spPr/>
      <dgm:t>
        <a:bodyPr/>
        <a:lstStyle/>
        <a:p>
          <a:endParaRPr lang="es-MX"/>
        </a:p>
      </dgm:t>
    </dgm:pt>
    <dgm:pt modelId="{AB1F3ED5-6C3B-4399-8B11-5AFE5561BFEE}" type="sibTrans" cxnId="{496EE963-2498-4C9D-8DAD-482A86BBBA77}">
      <dgm:prSet/>
      <dgm:spPr/>
      <dgm:t>
        <a:bodyPr/>
        <a:lstStyle/>
        <a:p>
          <a:endParaRPr lang="es-MX"/>
        </a:p>
      </dgm:t>
    </dgm:pt>
    <dgm:pt modelId="{A87481D2-C4F7-4120-B5DB-E41714173AE0}">
      <dgm:prSet phldrT="[Text]"/>
      <dgm:spPr/>
      <dgm:t>
        <a:bodyPr/>
        <a:lstStyle/>
        <a:p>
          <a:r>
            <a:rPr lang="es-MX" dirty="0">
              <a:latin typeface="Georgia" panose="02040502050405020303" pitchFamily="18" charset="0"/>
            </a:rPr>
            <a:t>Oportunidades</a:t>
          </a:r>
        </a:p>
      </dgm:t>
    </dgm:pt>
    <dgm:pt modelId="{778E40DD-74A8-491D-A85E-5FEFADA38E51}" type="parTrans" cxnId="{FF00DA56-FF87-42D6-A826-5999095D1DD4}">
      <dgm:prSet/>
      <dgm:spPr/>
      <dgm:t>
        <a:bodyPr/>
        <a:lstStyle/>
        <a:p>
          <a:endParaRPr lang="es-MX"/>
        </a:p>
      </dgm:t>
    </dgm:pt>
    <dgm:pt modelId="{7244800B-B647-4717-A119-4EF0F43880EA}" type="sibTrans" cxnId="{FF00DA56-FF87-42D6-A826-5999095D1DD4}">
      <dgm:prSet/>
      <dgm:spPr/>
      <dgm:t>
        <a:bodyPr/>
        <a:lstStyle/>
        <a:p>
          <a:endParaRPr lang="es-MX"/>
        </a:p>
      </dgm:t>
    </dgm:pt>
    <dgm:pt modelId="{8CEB26ED-1C94-46F1-A78D-8DDB5AFA1D2D}">
      <dgm:prSet phldrT="[Text]" custT="1"/>
      <dgm:spPr/>
      <dgm:t>
        <a:bodyPr/>
        <a:lstStyle/>
        <a:p>
          <a:r>
            <a:rPr lang="es-MX" sz="1400" dirty="0">
              <a:latin typeface="Georgia" panose="02040502050405020303" pitchFamily="18" charset="0"/>
            </a:rPr>
            <a:t>Creación de empleos</a:t>
          </a:r>
        </a:p>
      </dgm:t>
    </dgm:pt>
    <dgm:pt modelId="{9BE2A5FA-9840-45F5-8DE7-FC67857CB92F}" type="parTrans" cxnId="{EA076AA6-0E56-40BE-A5A0-FA53A9E758A5}">
      <dgm:prSet/>
      <dgm:spPr/>
      <dgm:t>
        <a:bodyPr/>
        <a:lstStyle/>
        <a:p>
          <a:endParaRPr lang="es-MX"/>
        </a:p>
      </dgm:t>
    </dgm:pt>
    <dgm:pt modelId="{1804864A-93F8-4326-A6B8-95E09F29A9FC}" type="sibTrans" cxnId="{EA076AA6-0E56-40BE-A5A0-FA53A9E758A5}">
      <dgm:prSet/>
      <dgm:spPr/>
      <dgm:t>
        <a:bodyPr/>
        <a:lstStyle/>
        <a:p>
          <a:endParaRPr lang="es-MX"/>
        </a:p>
      </dgm:t>
    </dgm:pt>
    <dgm:pt modelId="{1FA2B4AE-1549-4AF3-A8DB-904315EC2018}">
      <dgm:prSet phldrT="[Text]" custT="1"/>
      <dgm:spPr/>
      <dgm:t>
        <a:bodyPr/>
        <a:lstStyle/>
        <a:p>
          <a:r>
            <a:rPr lang="es-MX" sz="1400" dirty="0">
              <a:latin typeface="Georgia" panose="02040502050405020303" pitchFamily="18" charset="0"/>
            </a:rPr>
            <a:t>Desarrollo del país</a:t>
          </a:r>
        </a:p>
      </dgm:t>
    </dgm:pt>
    <dgm:pt modelId="{322F29FA-D011-4EEF-B12E-5EA0C7098BD8}" type="parTrans" cxnId="{B4D837BF-85BC-46CE-BB4C-488036FAE491}">
      <dgm:prSet/>
      <dgm:spPr/>
      <dgm:t>
        <a:bodyPr/>
        <a:lstStyle/>
        <a:p>
          <a:endParaRPr lang="es-MX"/>
        </a:p>
      </dgm:t>
    </dgm:pt>
    <dgm:pt modelId="{798EDE0E-D40B-43D8-8856-BC6261D25757}" type="sibTrans" cxnId="{B4D837BF-85BC-46CE-BB4C-488036FAE491}">
      <dgm:prSet/>
      <dgm:spPr/>
      <dgm:t>
        <a:bodyPr/>
        <a:lstStyle/>
        <a:p>
          <a:endParaRPr lang="es-MX"/>
        </a:p>
      </dgm:t>
    </dgm:pt>
    <dgm:pt modelId="{93C234C7-B661-4973-B1EA-2B0914FC87EA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Fortalecimiento de cadenas de suministro</a:t>
          </a:r>
        </a:p>
      </dgm:t>
    </dgm:pt>
    <dgm:pt modelId="{6A751C3E-BF2F-4EFA-917F-B90E7E0E726A}" type="parTrans" cxnId="{200B1E11-4AE1-4238-9BC9-D7FC2307D338}">
      <dgm:prSet/>
      <dgm:spPr/>
      <dgm:t>
        <a:bodyPr/>
        <a:lstStyle/>
        <a:p>
          <a:endParaRPr lang="es-MX"/>
        </a:p>
      </dgm:t>
    </dgm:pt>
    <dgm:pt modelId="{408E0C69-D5A2-49BC-9C9F-CC4F67173DBF}" type="sibTrans" cxnId="{200B1E11-4AE1-4238-9BC9-D7FC2307D338}">
      <dgm:prSet/>
      <dgm:spPr/>
      <dgm:t>
        <a:bodyPr/>
        <a:lstStyle/>
        <a:p>
          <a:endParaRPr lang="es-MX"/>
        </a:p>
      </dgm:t>
    </dgm:pt>
    <dgm:pt modelId="{6C3CBD55-AAB0-4FD8-97BD-1E1F9A103017}">
      <dgm:prSet phldrT="[Text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Construcciones aceleradas</a:t>
          </a:r>
        </a:p>
      </dgm:t>
    </dgm:pt>
    <dgm:pt modelId="{953AC4AB-FD75-4440-A6EA-6E61649FAB7F}" type="parTrans" cxnId="{C953FE1F-9B7F-4AC5-81B1-9B5B2113DCC7}">
      <dgm:prSet/>
      <dgm:spPr/>
      <dgm:t>
        <a:bodyPr/>
        <a:lstStyle/>
        <a:p>
          <a:endParaRPr lang="es-MX"/>
        </a:p>
      </dgm:t>
    </dgm:pt>
    <dgm:pt modelId="{F2CBA3D7-A2AB-4C30-B4CD-C5537A584002}" type="sibTrans" cxnId="{C953FE1F-9B7F-4AC5-81B1-9B5B2113DCC7}">
      <dgm:prSet/>
      <dgm:spPr/>
      <dgm:t>
        <a:bodyPr/>
        <a:lstStyle/>
        <a:p>
          <a:endParaRPr lang="es-MX"/>
        </a:p>
      </dgm:t>
    </dgm:pt>
    <dgm:pt modelId="{FACD2DEA-B2C2-4D7E-AB40-6BC6F97BD877}">
      <dgm:prSet phldrT="[Text]" custT="1"/>
      <dgm:spPr/>
      <dgm:t>
        <a:bodyPr/>
        <a:lstStyle/>
        <a:p>
          <a:r>
            <a:rPr lang="es-MX" sz="1400" dirty="0">
              <a:latin typeface="Georgia" panose="02040502050405020303" pitchFamily="18" charset="0"/>
            </a:rPr>
            <a:t>Reinversión de capital</a:t>
          </a:r>
        </a:p>
      </dgm:t>
    </dgm:pt>
    <dgm:pt modelId="{E41F1CBA-F0B0-487B-9448-4B65850F355E}" type="parTrans" cxnId="{3188F2CF-B04F-4386-80B1-0F77088E842D}">
      <dgm:prSet/>
      <dgm:spPr/>
      <dgm:t>
        <a:bodyPr/>
        <a:lstStyle/>
        <a:p>
          <a:endParaRPr lang="es-MX"/>
        </a:p>
      </dgm:t>
    </dgm:pt>
    <dgm:pt modelId="{497E85A6-601C-4365-94A8-C89AEC2DD6B9}" type="sibTrans" cxnId="{3188F2CF-B04F-4386-80B1-0F77088E842D}">
      <dgm:prSet/>
      <dgm:spPr/>
      <dgm:t>
        <a:bodyPr/>
        <a:lstStyle/>
        <a:p>
          <a:endParaRPr lang="es-MX"/>
        </a:p>
      </dgm:t>
    </dgm:pt>
    <dgm:pt modelId="{E1C862D7-88D9-4F49-B8C1-DC9192527DFC}">
      <dgm:prSet phldrT="[Text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Seguridad (Pública y Estado de Derecho)</a:t>
          </a:r>
        </a:p>
      </dgm:t>
    </dgm:pt>
    <dgm:pt modelId="{8D716A1F-AF08-41DB-AC5D-CDB3B43BBD70}" type="parTrans" cxnId="{3A35C71A-5E0D-4D20-A456-CE065DC18276}">
      <dgm:prSet/>
      <dgm:spPr/>
      <dgm:t>
        <a:bodyPr/>
        <a:lstStyle/>
        <a:p>
          <a:endParaRPr lang="es-MX"/>
        </a:p>
      </dgm:t>
    </dgm:pt>
    <dgm:pt modelId="{BC8E1CED-7B6D-40B3-9E5E-4F6E09B7235C}" type="sibTrans" cxnId="{3A35C71A-5E0D-4D20-A456-CE065DC18276}">
      <dgm:prSet/>
      <dgm:spPr/>
      <dgm:t>
        <a:bodyPr/>
        <a:lstStyle/>
        <a:p>
          <a:endParaRPr lang="es-MX"/>
        </a:p>
      </dgm:t>
    </dgm:pt>
    <dgm:pt modelId="{96D3B2A6-6473-497D-87D3-CE3DB3EB76E6}" type="pres">
      <dgm:prSet presAssocID="{7A86782A-6A65-42A3-B806-4F3608609FE0}" presName="Name0" presStyleCnt="0">
        <dgm:presLayoutVars>
          <dgm:dir/>
          <dgm:animLvl val="lvl"/>
          <dgm:resizeHandles val="exact"/>
        </dgm:presLayoutVars>
      </dgm:prSet>
      <dgm:spPr/>
    </dgm:pt>
    <dgm:pt modelId="{C510C6EA-69AF-482E-B300-03DE20410B98}" type="pres">
      <dgm:prSet presAssocID="{55E2E95D-EB73-4ACA-A8D6-894A758DF51C}" presName="linNode" presStyleCnt="0"/>
      <dgm:spPr/>
    </dgm:pt>
    <dgm:pt modelId="{AE36A5FC-E228-4F16-AD3C-D5809D1BDFC1}" type="pres">
      <dgm:prSet presAssocID="{55E2E95D-EB73-4ACA-A8D6-894A758DF51C}" presName="parentText" presStyleLbl="node1" presStyleIdx="0" presStyleCnt="3" custScaleX="126635">
        <dgm:presLayoutVars>
          <dgm:chMax val="1"/>
          <dgm:bulletEnabled val="1"/>
        </dgm:presLayoutVars>
      </dgm:prSet>
      <dgm:spPr/>
    </dgm:pt>
    <dgm:pt modelId="{BB3608CD-B18A-4652-97F3-C844FAB9F977}" type="pres">
      <dgm:prSet presAssocID="{55E2E95D-EB73-4ACA-A8D6-894A758DF51C}" presName="descendantText" presStyleLbl="alignAccFollowNode1" presStyleIdx="0" presStyleCnt="3" custScaleX="159603">
        <dgm:presLayoutVars>
          <dgm:bulletEnabled val="1"/>
        </dgm:presLayoutVars>
      </dgm:prSet>
      <dgm:spPr/>
    </dgm:pt>
    <dgm:pt modelId="{8B69E996-6862-4C51-812A-F2866487E9BF}" type="pres">
      <dgm:prSet presAssocID="{15E49051-E59C-43F6-A23E-BB8C082A1605}" presName="sp" presStyleCnt="0"/>
      <dgm:spPr/>
    </dgm:pt>
    <dgm:pt modelId="{46AAA54A-C54D-45D3-9D7E-9B71D9547DDA}" type="pres">
      <dgm:prSet presAssocID="{C33E5856-0E94-4092-84BB-5231C12D4241}" presName="linNode" presStyleCnt="0"/>
      <dgm:spPr/>
    </dgm:pt>
    <dgm:pt modelId="{BEF854CE-A5C4-4398-81BA-EC4665B5731D}" type="pres">
      <dgm:prSet presAssocID="{C33E5856-0E94-4092-84BB-5231C12D4241}" presName="parentText" presStyleLbl="node1" presStyleIdx="1" presStyleCnt="3" custScaleX="87284">
        <dgm:presLayoutVars>
          <dgm:chMax val="1"/>
          <dgm:bulletEnabled val="1"/>
        </dgm:presLayoutVars>
      </dgm:prSet>
      <dgm:spPr/>
    </dgm:pt>
    <dgm:pt modelId="{4D5E323D-E9BC-477B-914F-0409314B5A16}" type="pres">
      <dgm:prSet presAssocID="{C33E5856-0E94-4092-84BB-5231C12D4241}" presName="descendantText" presStyleLbl="alignAccFollowNode1" presStyleIdx="1" presStyleCnt="3" custScaleX="106539" custLinFactNeighborX="1012">
        <dgm:presLayoutVars>
          <dgm:bulletEnabled val="1"/>
        </dgm:presLayoutVars>
      </dgm:prSet>
      <dgm:spPr/>
    </dgm:pt>
    <dgm:pt modelId="{B7110008-4F5D-46B1-989D-34BF6EE10A86}" type="pres">
      <dgm:prSet presAssocID="{97299CB3-6551-4B30-A799-9315650E027F}" presName="sp" presStyleCnt="0"/>
      <dgm:spPr/>
    </dgm:pt>
    <dgm:pt modelId="{E4FEFE08-0456-4DD9-8A2C-01799E1DE52B}" type="pres">
      <dgm:prSet presAssocID="{A87481D2-C4F7-4120-B5DB-E41714173AE0}" presName="linNode" presStyleCnt="0"/>
      <dgm:spPr/>
    </dgm:pt>
    <dgm:pt modelId="{6349DB67-F39E-4D4B-824E-B41B791C1A20}" type="pres">
      <dgm:prSet presAssocID="{A87481D2-C4F7-4120-B5DB-E41714173AE0}" presName="parentText" presStyleLbl="node1" presStyleIdx="2" presStyleCnt="3" custScaleX="88106">
        <dgm:presLayoutVars>
          <dgm:chMax val="1"/>
          <dgm:bulletEnabled val="1"/>
        </dgm:presLayoutVars>
      </dgm:prSet>
      <dgm:spPr/>
    </dgm:pt>
    <dgm:pt modelId="{8F450D2B-4194-494D-B551-CF1DC92337A8}" type="pres">
      <dgm:prSet presAssocID="{A87481D2-C4F7-4120-B5DB-E41714173AE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C16A002-F6EA-46BE-8043-54D908377A72}" type="presOf" srcId="{8CEB26ED-1C94-46F1-A78D-8DDB5AFA1D2D}" destId="{8F450D2B-4194-494D-B551-CF1DC92337A8}" srcOrd="0" destOrd="0" presId="urn:microsoft.com/office/officeart/2005/8/layout/vList5"/>
    <dgm:cxn modelId="{200B1E11-4AE1-4238-9BC9-D7FC2307D338}" srcId="{55E2E95D-EB73-4ACA-A8D6-894A758DF51C}" destId="{93C234C7-B661-4973-B1EA-2B0914FC87EA}" srcOrd="2" destOrd="0" parTransId="{6A751C3E-BF2F-4EFA-917F-B90E7E0E726A}" sibTransId="{408E0C69-D5A2-49BC-9C9F-CC4F67173DBF}"/>
    <dgm:cxn modelId="{EE389A1A-AC55-4FA5-B08F-2FA436172A23}" type="presOf" srcId="{D78BB3EA-E03D-4E5D-B621-23436ADE7E9C}" destId="{4D5E323D-E9BC-477B-914F-0409314B5A16}" srcOrd="0" destOrd="0" presId="urn:microsoft.com/office/officeart/2005/8/layout/vList5"/>
    <dgm:cxn modelId="{3A35C71A-5E0D-4D20-A456-CE065DC18276}" srcId="{C33E5856-0E94-4092-84BB-5231C12D4241}" destId="{E1C862D7-88D9-4F49-B8C1-DC9192527DFC}" srcOrd="2" destOrd="0" parTransId="{8D716A1F-AF08-41DB-AC5D-CDB3B43BBD70}" sibTransId="{BC8E1CED-7B6D-40B3-9E5E-4F6E09B7235C}"/>
    <dgm:cxn modelId="{C953FE1F-9B7F-4AC5-81B1-9B5B2113DCC7}" srcId="{C33E5856-0E94-4092-84BB-5231C12D4241}" destId="{6C3CBD55-AAB0-4FD8-97BD-1E1F9A103017}" srcOrd="3" destOrd="0" parTransId="{953AC4AB-FD75-4440-A6EA-6E61649FAB7F}" sibTransId="{F2CBA3D7-A2AB-4C30-B4CD-C5537A584002}"/>
    <dgm:cxn modelId="{BCD07B3D-F236-474D-BE7D-D07D4675EBF2}" srcId="{55E2E95D-EB73-4ACA-A8D6-894A758DF51C}" destId="{198234E0-1EED-4556-A839-8E2AC9C340D0}" srcOrd="1" destOrd="0" parTransId="{B1D9B306-700D-45D2-9A0A-36FA6CEE5090}" sibTransId="{0BA81328-28FB-451E-98F0-1D7D6ABF4B27}"/>
    <dgm:cxn modelId="{544C5F3E-DBBF-41DD-83AD-42B2233180B3}" type="presOf" srcId="{AD2EB029-F5D2-4663-AA5A-837F8F497532}" destId="{BB3608CD-B18A-4652-97F3-C844FAB9F977}" srcOrd="0" destOrd="0" presId="urn:microsoft.com/office/officeart/2005/8/layout/vList5"/>
    <dgm:cxn modelId="{7ADA433E-F808-4300-A24E-716DAAC799E4}" type="presOf" srcId="{7A86782A-6A65-42A3-B806-4F3608609FE0}" destId="{96D3B2A6-6473-497D-87D3-CE3DB3EB76E6}" srcOrd="0" destOrd="0" presId="urn:microsoft.com/office/officeart/2005/8/layout/vList5"/>
    <dgm:cxn modelId="{F36F055D-4D09-4676-B4CA-ED3987AA33A5}" type="presOf" srcId="{55E2E95D-EB73-4ACA-A8D6-894A758DF51C}" destId="{AE36A5FC-E228-4F16-AD3C-D5809D1BDFC1}" srcOrd="0" destOrd="0" presId="urn:microsoft.com/office/officeart/2005/8/layout/vList5"/>
    <dgm:cxn modelId="{496EE963-2498-4C9D-8DAD-482A86BBBA77}" srcId="{C33E5856-0E94-4092-84BB-5231C12D4241}" destId="{D9AAC5F2-C680-4E74-A5D6-E5323897A91B}" srcOrd="1" destOrd="0" parTransId="{F2A4AB7E-2DEA-42EE-AE1B-291B676D9661}" sibTransId="{AB1F3ED5-6C3B-4399-8B11-5AFE5561BFEE}"/>
    <dgm:cxn modelId="{DBE0B264-DC3E-4843-AE7A-EEEBDF899726}" srcId="{55E2E95D-EB73-4ACA-A8D6-894A758DF51C}" destId="{AD2EB029-F5D2-4663-AA5A-837F8F497532}" srcOrd="0" destOrd="0" parTransId="{C31016BB-7CD1-42BF-BC3B-085D127EFD56}" sibTransId="{731EDBBA-D305-44AE-92F0-5C5F41F8E52A}"/>
    <dgm:cxn modelId="{5D9CE164-46A2-43CB-A04A-003291C38ECF}" srcId="{7A86782A-6A65-42A3-B806-4F3608609FE0}" destId="{C33E5856-0E94-4092-84BB-5231C12D4241}" srcOrd="1" destOrd="0" parTransId="{24DF76D9-6223-4C27-BC76-78A0B8E91ACE}" sibTransId="{97299CB3-6551-4B30-A799-9315650E027F}"/>
    <dgm:cxn modelId="{2DEDA872-55EE-476B-A1E0-4D1F28A74BD4}" type="presOf" srcId="{1FA2B4AE-1549-4AF3-A8DB-904315EC2018}" destId="{8F450D2B-4194-494D-B551-CF1DC92337A8}" srcOrd="0" destOrd="1" presId="urn:microsoft.com/office/officeart/2005/8/layout/vList5"/>
    <dgm:cxn modelId="{FF00DA56-FF87-42D6-A826-5999095D1DD4}" srcId="{7A86782A-6A65-42A3-B806-4F3608609FE0}" destId="{A87481D2-C4F7-4120-B5DB-E41714173AE0}" srcOrd="2" destOrd="0" parTransId="{778E40DD-74A8-491D-A85E-5FEFADA38E51}" sibTransId="{7244800B-B647-4717-A119-4EF0F43880EA}"/>
    <dgm:cxn modelId="{7FDD8FA1-1DED-4DA7-9CEA-4213DF68C755}" type="presOf" srcId="{93C234C7-B661-4973-B1EA-2B0914FC87EA}" destId="{BB3608CD-B18A-4652-97F3-C844FAB9F977}" srcOrd="0" destOrd="2" presId="urn:microsoft.com/office/officeart/2005/8/layout/vList5"/>
    <dgm:cxn modelId="{EA076AA6-0E56-40BE-A5A0-FA53A9E758A5}" srcId="{A87481D2-C4F7-4120-B5DB-E41714173AE0}" destId="{8CEB26ED-1C94-46F1-A78D-8DDB5AFA1D2D}" srcOrd="0" destOrd="0" parTransId="{9BE2A5FA-9840-45F5-8DE7-FC67857CB92F}" sibTransId="{1804864A-93F8-4326-A6B8-95E09F29A9FC}"/>
    <dgm:cxn modelId="{8A63BAAA-5C4D-4123-A7B5-48B9A409F6F3}" srcId="{7A86782A-6A65-42A3-B806-4F3608609FE0}" destId="{55E2E95D-EB73-4ACA-A8D6-894A758DF51C}" srcOrd="0" destOrd="0" parTransId="{834C21A6-8445-4ABA-B7AB-F2F3AAE4FED1}" sibTransId="{15E49051-E59C-43F6-A23E-BB8C082A1605}"/>
    <dgm:cxn modelId="{578F12AE-D3EB-4B64-9F6E-E52CDAEB00F6}" type="presOf" srcId="{C33E5856-0E94-4092-84BB-5231C12D4241}" destId="{BEF854CE-A5C4-4398-81BA-EC4665B5731D}" srcOrd="0" destOrd="0" presId="urn:microsoft.com/office/officeart/2005/8/layout/vList5"/>
    <dgm:cxn modelId="{3F5C4BBC-031E-4F89-980F-E3F6D65A1F49}" srcId="{C33E5856-0E94-4092-84BB-5231C12D4241}" destId="{D78BB3EA-E03D-4E5D-B621-23436ADE7E9C}" srcOrd="0" destOrd="0" parTransId="{C1F4DEC4-8B9E-43CD-A267-F34550A1E06C}" sibTransId="{450E52BB-71CC-4C1F-89DE-C4F400EC4F0F}"/>
    <dgm:cxn modelId="{B4D837BF-85BC-46CE-BB4C-488036FAE491}" srcId="{A87481D2-C4F7-4120-B5DB-E41714173AE0}" destId="{1FA2B4AE-1549-4AF3-A8DB-904315EC2018}" srcOrd="1" destOrd="0" parTransId="{322F29FA-D011-4EEF-B12E-5EA0C7098BD8}" sibTransId="{798EDE0E-D40B-43D8-8856-BC6261D25757}"/>
    <dgm:cxn modelId="{215CDFCB-5695-4446-9E97-5459F14C9FDB}" type="presOf" srcId="{D9AAC5F2-C680-4E74-A5D6-E5323897A91B}" destId="{4D5E323D-E9BC-477B-914F-0409314B5A16}" srcOrd="0" destOrd="1" presId="urn:microsoft.com/office/officeart/2005/8/layout/vList5"/>
    <dgm:cxn modelId="{3188F2CF-B04F-4386-80B1-0F77088E842D}" srcId="{A87481D2-C4F7-4120-B5DB-E41714173AE0}" destId="{FACD2DEA-B2C2-4D7E-AB40-6BC6F97BD877}" srcOrd="2" destOrd="0" parTransId="{E41F1CBA-F0B0-487B-9448-4B65850F355E}" sibTransId="{497E85A6-601C-4365-94A8-C89AEC2DD6B9}"/>
    <dgm:cxn modelId="{85A0DDD9-711F-4848-8D43-A12B66DB1FB9}" type="presOf" srcId="{6C3CBD55-AAB0-4FD8-97BD-1E1F9A103017}" destId="{4D5E323D-E9BC-477B-914F-0409314B5A16}" srcOrd="0" destOrd="3" presId="urn:microsoft.com/office/officeart/2005/8/layout/vList5"/>
    <dgm:cxn modelId="{180678DF-2713-4627-BB21-F30749A58A1F}" type="presOf" srcId="{A87481D2-C4F7-4120-B5DB-E41714173AE0}" destId="{6349DB67-F39E-4D4B-824E-B41B791C1A20}" srcOrd="0" destOrd="0" presId="urn:microsoft.com/office/officeart/2005/8/layout/vList5"/>
    <dgm:cxn modelId="{B09AEAED-40F5-41DC-9E64-2779CEE84307}" type="presOf" srcId="{FACD2DEA-B2C2-4D7E-AB40-6BC6F97BD877}" destId="{8F450D2B-4194-494D-B551-CF1DC92337A8}" srcOrd="0" destOrd="2" presId="urn:microsoft.com/office/officeart/2005/8/layout/vList5"/>
    <dgm:cxn modelId="{5DF665FA-D1B2-46DA-ABD1-B3A2C2DCB7D0}" type="presOf" srcId="{E1C862D7-88D9-4F49-B8C1-DC9192527DFC}" destId="{4D5E323D-E9BC-477B-914F-0409314B5A16}" srcOrd="0" destOrd="2" presId="urn:microsoft.com/office/officeart/2005/8/layout/vList5"/>
    <dgm:cxn modelId="{CC3EDEFB-9902-4C49-B4FE-E05E6D30154B}" type="presOf" srcId="{198234E0-1EED-4556-A839-8E2AC9C340D0}" destId="{BB3608CD-B18A-4652-97F3-C844FAB9F977}" srcOrd="0" destOrd="1" presId="urn:microsoft.com/office/officeart/2005/8/layout/vList5"/>
    <dgm:cxn modelId="{01E699D6-0D8F-464B-9E98-70260F60E477}" type="presParOf" srcId="{96D3B2A6-6473-497D-87D3-CE3DB3EB76E6}" destId="{C510C6EA-69AF-482E-B300-03DE20410B98}" srcOrd="0" destOrd="0" presId="urn:microsoft.com/office/officeart/2005/8/layout/vList5"/>
    <dgm:cxn modelId="{D7EA50D3-B71B-481B-94F4-BAD8DA47490C}" type="presParOf" srcId="{C510C6EA-69AF-482E-B300-03DE20410B98}" destId="{AE36A5FC-E228-4F16-AD3C-D5809D1BDFC1}" srcOrd="0" destOrd="0" presId="urn:microsoft.com/office/officeart/2005/8/layout/vList5"/>
    <dgm:cxn modelId="{9CA137E1-F53D-4E20-B62B-C6B00219CD95}" type="presParOf" srcId="{C510C6EA-69AF-482E-B300-03DE20410B98}" destId="{BB3608CD-B18A-4652-97F3-C844FAB9F977}" srcOrd="1" destOrd="0" presId="urn:microsoft.com/office/officeart/2005/8/layout/vList5"/>
    <dgm:cxn modelId="{8FF033E3-49DA-480A-A46D-C7A28676E0A5}" type="presParOf" srcId="{96D3B2A6-6473-497D-87D3-CE3DB3EB76E6}" destId="{8B69E996-6862-4C51-812A-F2866487E9BF}" srcOrd="1" destOrd="0" presId="urn:microsoft.com/office/officeart/2005/8/layout/vList5"/>
    <dgm:cxn modelId="{1AC608BA-49CD-4BC8-90CF-824B65A5AE2D}" type="presParOf" srcId="{96D3B2A6-6473-497D-87D3-CE3DB3EB76E6}" destId="{46AAA54A-C54D-45D3-9D7E-9B71D9547DDA}" srcOrd="2" destOrd="0" presId="urn:microsoft.com/office/officeart/2005/8/layout/vList5"/>
    <dgm:cxn modelId="{7DA74CB3-0E06-4601-9694-571F9D2F93F7}" type="presParOf" srcId="{46AAA54A-C54D-45D3-9D7E-9B71D9547DDA}" destId="{BEF854CE-A5C4-4398-81BA-EC4665B5731D}" srcOrd="0" destOrd="0" presId="urn:microsoft.com/office/officeart/2005/8/layout/vList5"/>
    <dgm:cxn modelId="{C15F85D6-86BD-460B-9419-E2D76CAD25EB}" type="presParOf" srcId="{46AAA54A-C54D-45D3-9D7E-9B71D9547DDA}" destId="{4D5E323D-E9BC-477B-914F-0409314B5A16}" srcOrd="1" destOrd="0" presId="urn:microsoft.com/office/officeart/2005/8/layout/vList5"/>
    <dgm:cxn modelId="{C4E77F3B-861F-42DD-9C1E-60BEDC13A1F7}" type="presParOf" srcId="{96D3B2A6-6473-497D-87D3-CE3DB3EB76E6}" destId="{B7110008-4F5D-46B1-989D-34BF6EE10A86}" srcOrd="3" destOrd="0" presId="urn:microsoft.com/office/officeart/2005/8/layout/vList5"/>
    <dgm:cxn modelId="{EC72E91A-6D0C-4DFD-AB78-DD9655DDD61F}" type="presParOf" srcId="{96D3B2A6-6473-497D-87D3-CE3DB3EB76E6}" destId="{E4FEFE08-0456-4DD9-8A2C-01799E1DE52B}" srcOrd="4" destOrd="0" presId="urn:microsoft.com/office/officeart/2005/8/layout/vList5"/>
    <dgm:cxn modelId="{41D40B1D-2946-4E6F-8016-09731768C1C3}" type="presParOf" srcId="{E4FEFE08-0456-4DD9-8A2C-01799E1DE52B}" destId="{6349DB67-F39E-4D4B-824E-B41B791C1A20}" srcOrd="0" destOrd="0" presId="urn:microsoft.com/office/officeart/2005/8/layout/vList5"/>
    <dgm:cxn modelId="{BAB3EE6A-CD41-4392-8A50-727061DE94F1}" type="presParOf" srcId="{E4FEFE08-0456-4DD9-8A2C-01799E1DE52B}" destId="{8F450D2B-4194-494D-B551-CF1DC92337A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FBB883-5DF7-42DB-A7B3-0CE5850D1F2C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1A633128-A747-4B6E-A319-78C9CCE7384A}">
      <dgm:prSet phldrT="[Text]"/>
      <dgm:spPr>
        <a:solidFill>
          <a:schemeClr val="accent1">
            <a:alpha val="40000"/>
          </a:schemeClr>
        </a:solidFill>
        <a:ln>
          <a:noFill/>
        </a:ln>
      </dgm:spPr>
      <dgm:t>
        <a:bodyPr/>
        <a:lstStyle/>
        <a:p>
          <a:pPr algn="ctr"/>
          <a:r>
            <a:rPr lang="es-MX" dirty="0"/>
            <a:t>Impuestos y regulación</a:t>
          </a:r>
        </a:p>
      </dgm:t>
    </dgm:pt>
    <dgm:pt modelId="{8066D693-6DF1-4D84-986E-9A3AE047C11B}" type="parTrans" cxnId="{623BF656-0B57-4576-B202-F02E1AA888C1}">
      <dgm:prSet/>
      <dgm:spPr/>
      <dgm:t>
        <a:bodyPr/>
        <a:lstStyle/>
        <a:p>
          <a:endParaRPr lang="es-MX"/>
        </a:p>
      </dgm:t>
    </dgm:pt>
    <dgm:pt modelId="{6E42BAEB-B518-44F7-9E51-AB5F51C8D9FA}" type="sibTrans" cxnId="{623BF656-0B57-4576-B202-F02E1AA888C1}">
      <dgm:prSet/>
      <dgm:spPr/>
      <dgm:t>
        <a:bodyPr/>
        <a:lstStyle/>
        <a:p>
          <a:endParaRPr lang="es-MX"/>
        </a:p>
      </dgm:t>
    </dgm:pt>
    <dgm:pt modelId="{901C49C1-4A9D-48D3-84D8-E2B5210476BE}">
      <dgm:prSet phldrT="[Text]"/>
      <dgm:spPr>
        <a:solidFill>
          <a:schemeClr val="accent6">
            <a:lumMod val="20000"/>
            <a:lumOff val="80000"/>
            <a:alpha val="40000"/>
          </a:schemeClr>
        </a:solidFill>
        <a:ln>
          <a:noFill/>
        </a:ln>
      </dgm:spPr>
      <dgm:t>
        <a:bodyPr/>
        <a:lstStyle/>
        <a:p>
          <a:pPr algn="ctr"/>
          <a:r>
            <a:rPr lang="es-MX" dirty="0"/>
            <a:t>Diferencia en legislación</a:t>
          </a:r>
        </a:p>
      </dgm:t>
    </dgm:pt>
    <dgm:pt modelId="{0C585D5E-108D-47E1-A2B5-2E60E1E48E2C}" type="parTrans" cxnId="{5E6F84F2-A738-48FB-87D5-ED20749B5DD4}">
      <dgm:prSet/>
      <dgm:spPr/>
      <dgm:t>
        <a:bodyPr/>
        <a:lstStyle/>
        <a:p>
          <a:endParaRPr lang="es-MX"/>
        </a:p>
      </dgm:t>
    </dgm:pt>
    <dgm:pt modelId="{EA28499E-9CC9-4391-B370-194C9E30BCFE}" type="sibTrans" cxnId="{5E6F84F2-A738-48FB-87D5-ED20749B5DD4}">
      <dgm:prSet/>
      <dgm:spPr/>
      <dgm:t>
        <a:bodyPr/>
        <a:lstStyle/>
        <a:p>
          <a:endParaRPr lang="es-MX"/>
        </a:p>
      </dgm:t>
    </dgm:pt>
    <dgm:pt modelId="{E7AD5F81-F621-4FF9-BE59-F7B044BECD75}">
      <dgm:prSet phldrT="[Text]"/>
      <dgm:spPr>
        <a:solidFill>
          <a:schemeClr val="bg2">
            <a:lumMod val="90000"/>
            <a:alpha val="40000"/>
          </a:schemeClr>
        </a:solidFill>
        <a:ln>
          <a:noFill/>
        </a:ln>
      </dgm:spPr>
      <dgm:t>
        <a:bodyPr/>
        <a:lstStyle/>
        <a:p>
          <a:pPr algn="ctr"/>
          <a:r>
            <a:rPr lang="es-MX" dirty="0"/>
            <a:t>Precios de Transferencia</a:t>
          </a:r>
        </a:p>
      </dgm:t>
    </dgm:pt>
    <dgm:pt modelId="{C49BB5B9-0BF0-4CFC-94C3-8966B90BC79A}" type="parTrans" cxnId="{0980085C-1BDE-4B0D-AD18-EA0B6CD0FD24}">
      <dgm:prSet/>
      <dgm:spPr/>
      <dgm:t>
        <a:bodyPr/>
        <a:lstStyle/>
        <a:p>
          <a:endParaRPr lang="es-MX"/>
        </a:p>
      </dgm:t>
    </dgm:pt>
    <dgm:pt modelId="{6497D09D-DDF4-45C1-89AB-06E4F035F33A}" type="sibTrans" cxnId="{0980085C-1BDE-4B0D-AD18-EA0B6CD0FD24}">
      <dgm:prSet/>
      <dgm:spPr/>
      <dgm:t>
        <a:bodyPr/>
        <a:lstStyle/>
        <a:p>
          <a:endParaRPr lang="es-MX"/>
        </a:p>
      </dgm:t>
    </dgm:pt>
    <dgm:pt modelId="{43CA932A-425F-420A-91F7-F927D73D1636}">
      <dgm:prSet phldrT="[Text]"/>
      <dgm:spPr>
        <a:solidFill>
          <a:schemeClr val="accent3">
            <a:lumMod val="40000"/>
            <a:lumOff val="60000"/>
            <a:alpha val="40000"/>
          </a:schemeClr>
        </a:solidFill>
        <a:ln>
          <a:noFill/>
        </a:ln>
      </dgm:spPr>
      <dgm:t>
        <a:bodyPr/>
        <a:lstStyle/>
        <a:p>
          <a:pPr algn="ctr"/>
          <a:r>
            <a:rPr lang="es-MX"/>
            <a:t>Beneficios Fiscales</a:t>
          </a:r>
        </a:p>
      </dgm:t>
    </dgm:pt>
    <dgm:pt modelId="{88642C2B-8239-412F-A5C5-97FC0D04C497}" type="parTrans" cxnId="{54DF74AB-BD55-463C-AFE0-64EFCCEF65CA}">
      <dgm:prSet/>
      <dgm:spPr/>
      <dgm:t>
        <a:bodyPr/>
        <a:lstStyle/>
        <a:p>
          <a:endParaRPr lang="es-MX"/>
        </a:p>
      </dgm:t>
    </dgm:pt>
    <dgm:pt modelId="{0CD181D5-7922-4AB4-9F29-C771154020C2}" type="sibTrans" cxnId="{54DF74AB-BD55-463C-AFE0-64EFCCEF65CA}">
      <dgm:prSet/>
      <dgm:spPr/>
      <dgm:t>
        <a:bodyPr/>
        <a:lstStyle/>
        <a:p>
          <a:endParaRPr lang="es-MX"/>
        </a:p>
      </dgm:t>
    </dgm:pt>
    <dgm:pt modelId="{8DABD00B-AAA7-4A7A-9E52-728CC460A548}">
      <dgm:prSet phldrT="[Text]"/>
      <dgm:spPr>
        <a:solidFill>
          <a:schemeClr val="accent6">
            <a:lumMod val="40000"/>
            <a:lumOff val="60000"/>
            <a:alpha val="40000"/>
          </a:schemeClr>
        </a:solidFill>
        <a:ln>
          <a:noFill/>
        </a:ln>
      </dgm:spPr>
      <dgm:t>
        <a:bodyPr/>
        <a:lstStyle/>
        <a:p>
          <a:pPr algn="ctr"/>
          <a:r>
            <a:rPr lang="es-MX"/>
            <a:t>Cumplimiento y riegos fiscales</a:t>
          </a:r>
        </a:p>
      </dgm:t>
    </dgm:pt>
    <dgm:pt modelId="{2832D6DB-3BF5-4CA2-A763-536F05D4A985}" type="parTrans" cxnId="{D46C61A3-B7E2-4CC4-8809-F22241C8CF4E}">
      <dgm:prSet/>
      <dgm:spPr/>
      <dgm:t>
        <a:bodyPr/>
        <a:lstStyle/>
        <a:p>
          <a:endParaRPr lang="es-MX"/>
        </a:p>
      </dgm:t>
    </dgm:pt>
    <dgm:pt modelId="{E37F5F38-78B9-4DF8-90E0-375E2DC2C943}" type="sibTrans" cxnId="{D46C61A3-B7E2-4CC4-8809-F22241C8CF4E}">
      <dgm:prSet/>
      <dgm:spPr/>
      <dgm:t>
        <a:bodyPr/>
        <a:lstStyle/>
        <a:p>
          <a:endParaRPr lang="es-MX"/>
        </a:p>
      </dgm:t>
    </dgm:pt>
    <dgm:pt modelId="{AD6024EB-5D92-47D5-9EB1-DEAAC71158A5}" type="pres">
      <dgm:prSet presAssocID="{FFFBB883-5DF7-42DB-A7B3-0CE5850D1F2C}" presName="Name0" presStyleCnt="0">
        <dgm:presLayoutVars>
          <dgm:dir/>
          <dgm:resizeHandles val="exact"/>
        </dgm:presLayoutVars>
      </dgm:prSet>
      <dgm:spPr/>
    </dgm:pt>
    <dgm:pt modelId="{002FFF4A-5458-4577-82F9-D4AA13AA0DF9}" type="pres">
      <dgm:prSet presAssocID="{1A633128-A747-4B6E-A319-78C9CCE7384A}" presName="composite" presStyleCnt="0"/>
      <dgm:spPr/>
    </dgm:pt>
    <dgm:pt modelId="{F7FC8273-B836-4D55-A0B1-BC73AF823CFB}" type="pres">
      <dgm:prSet presAssocID="{1A633128-A747-4B6E-A319-78C9CCE7384A}" presName="rect1" presStyleLbl="trAlignAcc1" presStyleIdx="0" presStyleCnt="5">
        <dgm:presLayoutVars>
          <dgm:bulletEnabled val="1"/>
        </dgm:presLayoutVars>
      </dgm:prSet>
      <dgm:spPr/>
    </dgm:pt>
    <dgm:pt modelId="{BD96B7F5-49F4-4179-83A0-B6F74374693C}" type="pres">
      <dgm:prSet presAssocID="{1A633128-A747-4B6E-A319-78C9CCE7384A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x outline"/>
        </a:ext>
      </dgm:extLst>
    </dgm:pt>
    <dgm:pt modelId="{62695BCA-D6A2-4BA0-827D-5366A14C52F0}" type="pres">
      <dgm:prSet presAssocID="{6E42BAEB-B518-44F7-9E51-AB5F51C8D9FA}" presName="sibTrans" presStyleCnt="0"/>
      <dgm:spPr/>
    </dgm:pt>
    <dgm:pt modelId="{A1ED240D-C325-4B14-ABCA-F62530CFCB04}" type="pres">
      <dgm:prSet presAssocID="{901C49C1-4A9D-48D3-84D8-E2B5210476BE}" presName="composite" presStyleCnt="0"/>
      <dgm:spPr/>
    </dgm:pt>
    <dgm:pt modelId="{546FA59E-38C3-423F-A563-F884E2ED07AA}" type="pres">
      <dgm:prSet presAssocID="{901C49C1-4A9D-48D3-84D8-E2B5210476BE}" presName="rect1" presStyleLbl="trAlignAcc1" presStyleIdx="1" presStyleCnt="5">
        <dgm:presLayoutVars>
          <dgm:bulletEnabled val="1"/>
        </dgm:presLayoutVars>
      </dgm:prSet>
      <dgm:spPr/>
    </dgm:pt>
    <dgm:pt modelId="{D5869620-532D-41CB-A762-4F2904802525}" type="pres">
      <dgm:prSet presAssocID="{901C49C1-4A9D-48D3-84D8-E2B5210476BE}" presName="rect2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: Africa and Europe with solid fill"/>
        </a:ext>
      </dgm:extLst>
    </dgm:pt>
    <dgm:pt modelId="{7265DF54-4279-4C05-AD34-1D5B3838D69B}" type="pres">
      <dgm:prSet presAssocID="{EA28499E-9CC9-4391-B370-194C9E30BCFE}" presName="sibTrans" presStyleCnt="0"/>
      <dgm:spPr/>
    </dgm:pt>
    <dgm:pt modelId="{2F11EFA5-6B34-49C8-9157-2895F509EBDE}" type="pres">
      <dgm:prSet presAssocID="{E7AD5F81-F621-4FF9-BE59-F7B044BECD75}" presName="composite" presStyleCnt="0"/>
      <dgm:spPr/>
    </dgm:pt>
    <dgm:pt modelId="{47C77F6E-70F9-47A4-9CAC-09754298953F}" type="pres">
      <dgm:prSet presAssocID="{E7AD5F81-F621-4FF9-BE59-F7B044BECD75}" presName="rect1" presStyleLbl="trAlignAcc1" presStyleIdx="2" presStyleCnt="5">
        <dgm:presLayoutVars>
          <dgm:bulletEnabled val="1"/>
        </dgm:presLayoutVars>
      </dgm:prSet>
      <dgm:spPr/>
    </dgm:pt>
    <dgm:pt modelId="{C52153E1-6075-44C5-A384-6DC052F65BDA}" type="pres">
      <dgm:prSet presAssocID="{E7AD5F81-F621-4FF9-BE59-F7B044BECD75}" presName="rect2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 outline"/>
        </a:ext>
      </dgm:extLst>
    </dgm:pt>
    <dgm:pt modelId="{192EA7CB-7F84-477C-B027-11292A5037DC}" type="pres">
      <dgm:prSet presAssocID="{6497D09D-DDF4-45C1-89AB-06E4F035F33A}" presName="sibTrans" presStyleCnt="0"/>
      <dgm:spPr/>
    </dgm:pt>
    <dgm:pt modelId="{13336223-6D8A-40B2-B2C5-3168B2AB0E2B}" type="pres">
      <dgm:prSet presAssocID="{43CA932A-425F-420A-91F7-F927D73D1636}" presName="composite" presStyleCnt="0"/>
      <dgm:spPr/>
    </dgm:pt>
    <dgm:pt modelId="{160254D5-2AE3-474A-BEBD-09767413EF0B}" type="pres">
      <dgm:prSet presAssocID="{43CA932A-425F-420A-91F7-F927D73D1636}" presName="rect1" presStyleLbl="trAlignAcc1" presStyleIdx="3" presStyleCnt="5">
        <dgm:presLayoutVars>
          <dgm:bulletEnabled val="1"/>
        </dgm:presLayoutVars>
      </dgm:prSet>
      <dgm:spPr/>
    </dgm:pt>
    <dgm:pt modelId="{F91C17E5-9A37-4ACB-AE7B-4CACDB9B96F9}" type="pres">
      <dgm:prSet presAssocID="{43CA932A-425F-420A-91F7-F927D73D1636}" presName="rect2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58D7043-43C3-4CA6-9C39-80905D896B1A}" type="pres">
      <dgm:prSet presAssocID="{0CD181D5-7922-4AB4-9F29-C771154020C2}" presName="sibTrans" presStyleCnt="0"/>
      <dgm:spPr/>
    </dgm:pt>
    <dgm:pt modelId="{0430E40E-A772-463D-9CC7-11D468B76937}" type="pres">
      <dgm:prSet presAssocID="{8DABD00B-AAA7-4A7A-9E52-728CC460A548}" presName="composite" presStyleCnt="0"/>
      <dgm:spPr/>
    </dgm:pt>
    <dgm:pt modelId="{2481741F-B6B4-40A5-9DA7-E8659829A699}" type="pres">
      <dgm:prSet presAssocID="{8DABD00B-AAA7-4A7A-9E52-728CC460A548}" presName="rect1" presStyleLbl="trAlignAcc1" presStyleIdx="4" presStyleCnt="5">
        <dgm:presLayoutVars>
          <dgm:bulletEnabled val="1"/>
        </dgm:presLayoutVars>
      </dgm:prSet>
      <dgm:spPr/>
    </dgm:pt>
    <dgm:pt modelId="{D2DA70F8-0BD6-4DA8-8821-AC4BD90A61FD}" type="pres">
      <dgm:prSet presAssocID="{8DABD00B-AAA7-4A7A-9E52-728CC460A548}" presName="rect2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og outline"/>
        </a:ext>
      </dgm:extLst>
    </dgm:pt>
  </dgm:ptLst>
  <dgm:cxnLst>
    <dgm:cxn modelId="{124C6608-F001-4AF9-9CBA-41B22FC4165E}" type="presOf" srcId="{E7AD5F81-F621-4FF9-BE59-F7B044BECD75}" destId="{47C77F6E-70F9-47A4-9CAC-09754298953F}" srcOrd="0" destOrd="0" presId="urn:microsoft.com/office/officeart/2008/layout/PictureStrips"/>
    <dgm:cxn modelId="{5EF41C10-5AB9-4BE5-A4E6-4EFA598BC35A}" type="presOf" srcId="{FFFBB883-5DF7-42DB-A7B3-0CE5850D1F2C}" destId="{AD6024EB-5D92-47D5-9EB1-DEAAC71158A5}" srcOrd="0" destOrd="0" presId="urn:microsoft.com/office/officeart/2008/layout/PictureStrips"/>
    <dgm:cxn modelId="{C1794A17-3455-454E-BA36-927CAB6B3D8F}" type="presOf" srcId="{8DABD00B-AAA7-4A7A-9E52-728CC460A548}" destId="{2481741F-B6B4-40A5-9DA7-E8659829A699}" srcOrd="0" destOrd="0" presId="urn:microsoft.com/office/officeart/2008/layout/PictureStrips"/>
    <dgm:cxn modelId="{0980085C-1BDE-4B0D-AD18-EA0B6CD0FD24}" srcId="{FFFBB883-5DF7-42DB-A7B3-0CE5850D1F2C}" destId="{E7AD5F81-F621-4FF9-BE59-F7B044BECD75}" srcOrd="2" destOrd="0" parTransId="{C49BB5B9-0BF0-4CFC-94C3-8966B90BC79A}" sibTransId="{6497D09D-DDF4-45C1-89AB-06E4F035F33A}"/>
    <dgm:cxn modelId="{623BF656-0B57-4576-B202-F02E1AA888C1}" srcId="{FFFBB883-5DF7-42DB-A7B3-0CE5850D1F2C}" destId="{1A633128-A747-4B6E-A319-78C9CCE7384A}" srcOrd="0" destOrd="0" parTransId="{8066D693-6DF1-4D84-986E-9A3AE047C11B}" sibTransId="{6E42BAEB-B518-44F7-9E51-AB5F51C8D9FA}"/>
    <dgm:cxn modelId="{2C193D7B-E1BC-46E2-A902-7FF708A8926A}" type="presOf" srcId="{1A633128-A747-4B6E-A319-78C9CCE7384A}" destId="{F7FC8273-B836-4D55-A0B1-BC73AF823CFB}" srcOrd="0" destOrd="0" presId="urn:microsoft.com/office/officeart/2008/layout/PictureStrips"/>
    <dgm:cxn modelId="{D46C61A3-B7E2-4CC4-8809-F22241C8CF4E}" srcId="{FFFBB883-5DF7-42DB-A7B3-0CE5850D1F2C}" destId="{8DABD00B-AAA7-4A7A-9E52-728CC460A548}" srcOrd="4" destOrd="0" parTransId="{2832D6DB-3BF5-4CA2-A763-536F05D4A985}" sibTransId="{E37F5F38-78B9-4DF8-90E0-375E2DC2C943}"/>
    <dgm:cxn modelId="{54DF74AB-BD55-463C-AFE0-64EFCCEF65CA}" srcId="{FFFBB883-5DF7-42DB-A7B3-0CE5850D1F2C}" destId="{43CA932A-425F-420A-91F7-F927D73D1636}" srcOrd="3" destOrd="0" parTransId="{88642C2B-8239-412F-A5C5-97FC0D04C497}" sibTransId="{0CD181D5-7922-4AB4-9F29-C771154020C2}"/>
    <dgm:cxn modelId="{C600E3B5-2D5C-41C1-A1E6-215AA0500CA0}" type="presOf" srcId="{43CA932A-425F-420A-91F7-F927D73D1636}" destId="{160254D5-2AE3-474A-BEBD-09767413EF0B}" srcOrd="0" destOrd="0" presId="urn:microsoft.com/office/officeart/2008/layout/PictureStrips"/>
    <dgm:cxn modelId="{26F57FEE-3D67-4AD8-9FB8-FFE9B484703F}" type="presOf" srcId="{901C49C1-4A9D-48D3-84D8-E2B5210476BE}" destId="{546FA59E-38C3-423F-A563-F884E2ED07AA}" srcOrd="0" destOrd="0" presId="urn:microsoft.com/office/officeart/2008/layout/PictureStrips"/>
    <dgm:cxn modelId="{5E6F84F2-A738-48FB-87D5-ED20749B5DD4}" srcId="{FFFBB883-5DF7-42DB-A7B3-0CE5850D1F2C}" destId="{901C49C1-4A9D-48D3-84D8-E2B5210476BE}" srcOrd="1" destOrd="0" parTransId="{0C585D5E-108D-47E1-A2B5-2E60E1E48E2C}" sibTransId="{EA28499E-9CC9-4391-B370-194C9E30BCFE}"/>
    <dgm:cxn modelId="{0071C916-05F4-4E8D-91E6-236185A122A6}" type="presParOf" srcId="{AD6024EB-5D92-47D5-9EB1-DEAAC71158A5}" destId="{002FFF4A-5458-4577-82F9-D4AA13AA0DF9}" srcOrd="0" destOrd="0" presId="urn:microsoft.com/office/officeart/2008/layout/PictureStrips"/>
    <dgm:cxn modelId="{C5D1C302-FF75-400B-923B-16D07820DEF5}" type="presParOf" srcId="{002FFF4A-5458-4577-82F9-D4AA13AA0DF9}" destId="{F7FC8273-B836-4D55-A0B1-BC73AF823CFB}" srcOrd="0" destOrd="0" presId="urn:microsoft.com/office/officeart/2008/layout/PictureStrips"/>
    <dgm:cxn modelId="{C3203902-A224-4BD9-B850-E8A417EA3294}" type="presParOf" srcId="{002FFF4A-5458-4577-82F9-D4AA13AA0DF9}" destId="{BD96B7F5-49F4-4179-83A0-B6F74374693C}" srcOrd="1" destOrd="0" presId="urn:microsoft.com/office/officeart/2008/layout/PictureStrips"/>
    <dgm:cxn modelId="{67A6006C-C405-4CF7-BF66-92C15D2D0B4E}" type="presParOf" srcId="{AD6024EB-5D92-47D5-9EB1-DEAAC71158A5}" destId="{62695BCA-D6A2-4BA0-827D-5366A14C52F0}" srcOrd="1" destOrd="0" presId="urn:microsoft.com/office/officeart/2008/layout/PictureStrips"/>
    <dgm:cxn modelId="{2DE441DE-505D-440E-9DA5-F79EEAB79722}" type="presParOf" srcId="{AD6024EB-5D92-47D5-9EB1-DEAAC71158A5}" destId="{A1ED240D-C325-4B14-ABCA-F62530CFCB04}" srcOrd="2" destOrd="0" presId="urn:microsoft.com/office/officeart/2008/layout/PictureStrips"/>
    <dgm:cxn modelId="{9C48A2D7-BF1E-45B4-84D6-027C1042F4D2}" type="presParOf" srcId="{A1ED240D-C325-4B14-ABCA-F62530CFCB04}" destId="{546FA59E-38C3-423F-A563-F884E2ED07AA}" srcOrd="0" destOrd="0" presId="urn:microsoft.com/office/officeart/2008/layout/PictureStrips"/>
    <dgm:cxn modelId="{BED22ECB-26E7-4BC4-B8A1-3D8022DFC0F2}" type="presParOf" srcId="{A1ED240D-C325-4B14-ABCA-F62530CFCB04}" destId="{D5869620-532D-41CB-A762-4F2904802525}" srcOrd="1" destOrd="0" presId="urn:microsoft.com/office/officeart/2008/layout/PictureStrips"/>
    <dgm:cxn modelId="{C856A14D-53C8-4B5B-9B47-6344E12A7F75}" type="presParOf" srcId="{AD6024EB-5D92-47D5-9EB1-DEAAC71158A5}" destId="{7265DF54-4279-4C05-AD34-1D5B3838D69B}" srcOrd="3" destOrd="0" presId="urn:microsoft.com/office/officeart/2008/layout/PictureStrips"/>
    <dgm:cxn modelId="{CCC7A3E0-1A26-4D97-8325-0533AD62C2C6}" type="presParOf" srcId="{AD6024EB-5D92-47D5-9EB1-DEAAC71158A5}" destId="{2F11EFA5-6B34-49C8-9157-2895F509EBDE}" srcOrd="4" destOrd="0" presId="urn:microsoft.com/office/officeart/2008/layout/PictureStrips"/>
    <dgm:cxn modelId="{26E41EB9-5BF7-4DCD-A7A8-964B2E199448}" type="presParOf" srcId="{2F11EFA5-6B34-49C8-9157-2895F509EBDE}" destId="{47C77F6E-70F9-47A4-9CAC-09754298953F}" srcOrd="0" destOrd="0" presId="urn:microsoft.com/office/officeart/2008/layout/PictureStrips"/>
    <dgm:cxn modelId="{191F5ED5-E0E7-4CD0-911A-60641B4A3F52}" type="presParOf" srcId="{2F11EFA5-6B34-49C8-9157-2895F509EBDE}" destId="{C52153E1-6075-44C5-A384-6DC052F65BDA}" srcOrd="1" destOrd="0" presId="urn:microsoft.com/office/officeart/2008/layout/PictureStrips"/>
    <dgm:cxn modelId="{4A601777-527E-40A7-8B64-515C8699ED8C}" type="presParOf" srcId="{AD6024EB-5D92-47D5-9EB1-DEAAC71158A5}" destId="{192EA7CB-7F84-477C-B027-11292A5037DC}" srcOrd="5" destOrd="0" presId="urn:microsoft.com/office/officeart/2008/layout/PictureStrips"/>
    <dgm:cxn modelId="{45F0DB9D-DF8D-441F-BED9-D97AB2AD8CC3}" type="presParOf" srcId="{AD6024EB-5D92-47D5-9EB1-DEAAC71158A5}" destId="{13336223-6D8A-40B2-B2C5-3168B2AB0E2B}" srcOrd="6" destOrd="0" presId="urn:microsoft.com/office/officeart/2008/layout/PictureStrips"/>
    <dgm:cxn modelId="{C9BD66C1-75F6-47F2-A685-BCBBB304C53B}" type="presParOf" srcId="{13336223-6D8A-40B2-B2C5-3168B2AB0E2B}" destId="{160254D5-2AE3-474A-BEBD-09767413EF0B}" srcOrd="0" destOrd="0" presId="urn:microsoft.com/office/officeart/2008/layout/PictureStrips"/>
    <dgm:cxn modelId="{BDA7B55A-22FA-4D0C-9CE4-D3774E692FE3}" type="presParOf" srcId="{13336223-6D8A-40B2-B2C5-3168B2AB0E2B}" destId="{F91C17E5-9A37-4ACB-AE7B-4CACDB9B96F9}" srcOrd="1" destOrd="0" presId="urn:microsoft.com/office/officeart/2008/layout/PictureStrips"/>
    <dgm:cxn modelId="{D1E62E69-246B-4859-B226-2379238B384B}" type="presParOf" srcId="{AD6024EB-5D92-47D5-9EB1-DEAAC71158A5}" destId="{458D7043-43C3-4CA6-9C39-80905D896B1A}" srcOrd="7" destOrd="0" presId="urn:microsoft.com/office/officeart/2008/layout/PictureStrips"/>
    <dgm:cxn modelId="{ACABAF79-CCFC-4DD6-912A-5771F5ACB43E}" type="presParOf" srcId="{AD6024EB-5D92-47D5-9EB1-DEAAC71158A5}" destId="{0430E40E-A772-463D-9CC7-11D468B76937}" srcOrd="8" destOrd="0" presId="urn:microsoft.com/office/officeart/2008/layout/PictureStrips"/>
    <dgm:cxn modelId="{8251B2B3-5546-419C-BC2D-5E23E7B30D66}" type="presParOf" srcId="{0430E40E-A772-463D-9CC7-11D468B76937}" destId="{2481741F-B6B4-40A5-9DA7-E8659829A699}" srcOrd="0" destOrd="0" presId="urn:microsoft.com/office/officeart/2008/layout/PictureStrips"/>
    <dgm:cxn modelId="{35177D5B-6985-4993-83B4-C0CBE5982A13}" type="presParOf" srcId="{0430E40E-A772-463D-9CC7-11D468B76937}" destId="{D2DA70F8-0BD6-4DA8-8821-AC4BD90A61F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608CD-B18A-4652-97F3-C844FAB9F977}">
      <dsp:nvSpPr>
        <dsp:cNvPr id="0" name=""/>
        <dsp:cNvSpPr/>
      </dsp:nvSpPr>
      <dsp:spPr>
        <a:xfrm rot="5400000">
          <a:off x="3717551" y="-1583875"/>
          <a:ext cx="1047750" cy="4481407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Mayor flujo de IED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Desarrollo de parques industriales, industria manufacturera e industrias de servicios relacionadas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Fortalecimiento de cadenas de suministro</a:t>
          </a:r>
        </a:p>
      </dsp:txBody>
      <dsp:txXfrm rot="-5400000">
        <a:off x="2000723" y="184100"/>
        <a:ext cx="4430260" cy="945456"/>
      </dsp:txXfrm>
    </dsp:sp>
    <dsp:sp modelId="{AE36A5FC-E228-4F16-AD3C-D5809D1BDFC1}">
      <dsp:nvSpPr>
        <dsp:cNvPr id="0" name=""/>
        <dsp:cNvSpPr/>
      </dsp:nvSpPr>
      <dsp:spPr>
        <a:xfrm>
          <a:off x="632" y="1984"/>
          <a:ext cx="2000090" cy="1309687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Georgia" panose="02040502050405020303" pitchFamily="18" charset="0"/>
            </a:rPr>
            <a:t>Beneficios</a:t>
          </a:r>
        </a:p>
      </dsp:txBody>
      <dsp:txXfrm>
        <a:off x="64566" y="65918"/>
        <a:ext cx="1872222" cy="1181819"/>
      </dsp:txXfrm>
    </dsp:sp>
    <dsp:sp modelId="{4D5E323D-E9BC-477B-914F-0409314B5A16}">
      <dsp:nvSpPr>
        <dsp:cNvPr id="0" name=""/>
        <dsp:cNvSpPr/>
      </dsp:nvSpPr>
      <dsp:spPr>
        <a:xfrm rot="5400000">
          <a:off x="3747539" y="-178134"/>
          <a:ext cx="1047750" cy="4420269"/>
        </a:xfrm>
        <a:prstGeom prst="round2SameRect">
          <a:avLst/>
        </a:prstGeom>
        <a:solidFill>
          <a:schemeClr val="bg2">
            <a:lumMod val="75000"/>
            <a:alpha val="90000"/>
          </a:schemeClr>
        </a:solidFill>
        <a:ln w="6350" cap="flat" cmpd="sng" algn="ctr">
          <a:solidFill>
            <a:schemeClr val="accent3">
              <a:tint val="40000"/>
              <a:alpha val="90000"/>
              <a:hueOff val="-4994852"/>
              <a:satOff val="-6504"/>
              <a:lumOff val="-12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Infraestructura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Energía / Agua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Seguridad (Pública y Estado de Derecho)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eorgia" panose="02040502050405020303" pitchFamily="18" charset="0"/>
              <a:ea typeface="+mn-ea"/>
              <a:cs typeface="+mn-cs"/>
            </a:rPr>
            <a:t>Construcciones aceleradas</a:t>
          </a:r>
        </a:p>
      </dsp:txBody>
      <dsp:txXfrm rot="-5400000">
        <a:off x="2061280" y="1559272"/>
        <a:ext cx="4369122" cy="945456"/>
      </dsp:txXfrm>
    </dsp:sp>
    <dsp:sp modelId="{BEF854CE-A5C4-4398-81BA-EC4665B5731D}">
      <dsp:nvSpPr>
        <dsp:cNvPr id="0" name=""/>
        <dsp:cNvSpPr/>
      </dsp:nvSpPr>
      <dsp:spPr>
        <a:xfrm>
          <a:off x="632" y="1377156"/>
          <a:ext cx="2037029" cy="1309687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Georgia" panose="02040502050405020303" pitchFamily="18" charset="0"/>
            </a:rPr>
            <a:t>Retos</a:t>
          </a:r>
        </a:p>
      </dsp:txBody>
      <dsp:txXfrm>
        <a:off x="64566" y="1441090"/>
        <a:ext cx="1909161" cy="1181819"/>
      </dsp:txXfrm>
    </dsp:sp>
    <dsp:sp modelId="{8F450D2B-4194-494D-B551-CF1DC92337A8}">
      <dsp:nvSpPr>
        <dsp:cNvPr id="0" name=""/>
        <dsp:cNvSpPr/>
      </dsp:nvSpPr>
      <dsp:spPr>
        <a:xfrm rot="5400000">
          <a:off x="3607454" y="1332687"/>
          <a:ext cx="1047750" cy="4148968"/>
        </a:xfrm>
        <a:prstGeom prst="round2SameRect">
          <a:avLst/>
        </a:prstGeom>
        <a:solidFill>
          <a:schemeClr val="accent3">
            <a:tint val="40000"/>
            <a:alpha val="90000"/>
            <a:hueOff val="-9989704"/>
            <a:satOff val="-13009"/>
            <a:lumOff val="-241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9989704"/>
              <a:satOff val="-13009"/>
              <a:lumOff val="-241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Georgia" panose="02040502050405020303" pitchFamily="18" charset="0"/>
            </a:rPr>
            <a:t>Creación de empleos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Georgia" panose="02040502050405020303" pitchFamily="18" charset="0"/>
            </a:rPr>
            <a:t>Desarrollo del país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Georgia" panose="02040502050405020303" pitchFamily="18" charset="0"/>
            </a:rPr>
            <a:t>Reinversión de capital</a:t>
          </a:r>
        </a:p>
      </dsp:txBody>
      <dsp:txXfrm rot="-5400000">
        <a:off x="2056846" y="2934443"/>
        <a:ext cx="4097821" cy="945456"/>
      </dsp:txXfrm>
    </dsp:sp>
    <dsp:sp modelId="{6349DB67-F39E-4D4B-824E-B41B791C1A20}">
      <dsp:nvSpPr>
        <dsp:cNvPr id="0" name=""/>
        <dsp:cNvSpPr/>
      </dsp:nvSpPr>
      <dsp:spPr>
        <a:xfrm>
          <a:off x="632" y="2752328"/>
          <a:ext cx="2056213" cy="1309687"/>
        </a:xfrm>
        <a:prstGeom prst="roundRect">
          <a:avLst/>
        </a:prstGeom>
        <a:gradFill rotWithShape="0">
          <a:gsLst>
            <a:gs pos="0">
              <a:schemeClr val="accent3">
                <a:hueOff val="-9276176"/>
                <a:satOff val="-5156"/>
                <a:lumOff val="-123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9276176"/>
                <a:satOff val="-5156"/>
                <a:lumOff val="-123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9276176"/>
                <a:satOff val="-5156"/>
                <a:lumOff val="-123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Georgia" panose="02040502050405020303" pitchFamily="18" charset="0"/>
            </a:rPr>
            <a:t>Oportunidades</a:t>
          </a:r>
        </a:p>
      </dsp:txBody>
      <dsp:txXfrm>
        <a:off x="64566" y="2816262"/>
        <a:ext cx="1928345" cy="1181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C8273-B836-4D55-A0B1-BC73AF823CFB}">
      <dsp:nvSpPr>
        <dsp:cNvPr id="0" name=""/>
        <dsp:cNvSpPr/>
      </dsp:nvSpPr>
      <dsp:spPr>
        <a:xfrm>
          <a:off x="485001" y="149336"/>
          <a:ext cx="2500312" cy="781347"/>
        </a:xfrm>
        <a:prstGeom prst="rect">
          <a:avLst/>
        </a:prstGeom>
        <a:solidFill>
          <a:schemeClr val="accent1">
            <a:alpha val="4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233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Impuestos y regulación</a:t>
          </a:r>
        </a:p>
      </dsp:txBody>
      <dsp:txXfrm>
        <a:off x="485001" y="149336"/>
        <a:ext cx="2500312" cy="781347"/>
      </dsp:txXfrm>
    </dsp:sp>
    <dsp:sp modelId="{BD96B7F5-49F4-4179-83A0-B6F74374693C}">
      <dsp:nvSpPr>
        <dsp:cNvPr id="0" name=""/>
        <dsp:cNvSpPr/>
      </dsp:nvSpPr>
      <dsp:spPr>
        <a:xfrm>
          <a:off x="380821" y="36475"/>
          <a:ext cx="546943" cy="8204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FA59E-38C3-423F-A563-F884E2ED07AA}">
      <dsp:nvSpPr>
        <dsp:cNvPr id="0" name=""/>
        <dsp:cNvSpPr/>
      </dsp:nvSpPr>
      <dsp:spPr>
        <a:xfrm>
          <a:off x="3214865" y="149336"/>
          <a:ext cx="2500312" cy="781347"/>
        </a:xfrm>
        <a:prstGeom prst="rect">
          <a:avLst/>
        </a:prstGeom>
        <a:solidFill>
          <a:schemeClr val="accent6">
            <a:lumMod val="20000"/>
            <a:lumOff val="80000"/>
            <a:alpha val="4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233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Diferencia en legislación</a:t>
          </a:r>
        </a:p>
      </dsp:txBody>
      <dsp:txXfrm>
        <a:off x="3214865" y="149336"/>
        <a:ext cx="2500312" cy="781347"/>
      </dsp:txXfrm>
    </dsp:sp>
    <dsp:sp modelId="{D5869620-532D-41CB-A762-4F2904802525}">
      <dsp:nvSpPr>
        <dsp:cNvPr id="0" name=""/>
        <dsp:cNvSpPr/>
      </dsp:nvSpPr>
      <dsp:spPr>
        <a:xfrm>
          <a:off x="3110685" y="36475"/>
          <a:ext cx="546943" cy="8204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C77F6E-70F9-47A4-9CAC-09754298953F}">
      <dsp:nvSpPr>
        <dsp:cNvPr id="0" name=""/>
        <dsp:cNvSpPr/>
      </dsp:nvSpPr>
      <dsp:spPr>
        <a:xfrm>
          <a:off x="485001" y="1132966"/>
          <a:ext cx="2500312" cy="781347"/>
        </a:xfrm>
        <a:prstGeom prst="rect">
          <a:avLst/>
        </a:prstGeom>
        <a:solidFill>
          <a:schemeClr val="bg2">
            <a:lumMod val="90000"/>
            <a:alpha val="4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233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Precios de Transferencia</a:t>
          </a:r>
        </a:p>
      </dsp:txBody>
      <dsp:txXfrm>
        <a:off x="485001" y="1132966"/>
        <a:ext cx="2500312" cy="781347"/>
      </dsp:txXfrm>
    </dsp:sp>
    <dsp:sp modelId="{C52153E1-6075-44C5-A384-6DC052F65BDA}">
      <dsp:nvSpPr>
        <dsp:cNvPr id="0" name=""/>
        <dsp:cNvSpPr/>
      </dsp:nvSpPr>
      <dsp:spPr>
        <a:xfrm>
          <a:off x="380821" y="1020105"/>
          <a:ext cx="546943" cy="8204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254D5-2AE3-474A-BEBD-09767413EF0B}">
      <dsp:nvSpPr>
        <dsp:cNvPr id="0" name=""/>
        <dsp:cNvSpPr/>
      </dsp:nvSpPr>
      <dsp:spPr>
        <a:xfrm>
          <a:off x="3214865" y="1132966"/>
          <a:ext cx="2500312" cy="781347"/>
        </a:xfrm>
        <a:prstGeom prst="rect">
          <a:avLst/>
        </a:prstGeom>
        <a:solidFill>
          <a:schemeClr val="accent3">
            <a:lumMod val="40000"/>
            <a:lumOff val="60000"/>
            <a:alpha val="4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233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Beneficios Fiscales</a:t>
          </a:r>
        </a:p>
      </dsp:txBody>
      <dsp:txXfrm>
        <a:off x="3214865" y="1132966"/>
        <a:ext cx="2500312" cy="781347"/>
      </dsp:txXfrm>
    </dsp:sp>
    <dsp:sp modelId="{F91C17E5-9A37-4ACB-AE7B-4CACDB9B96F9}">
      <dsp:nvSpPr>
        <dsp:cNvPr id="0" name=""/>
        <dsp:cNvSpPr/>
      </dsp:nvSpPr>
      <dsp:spPr>
        <a:xfrm>
          <a:off x="3110685" y="1020105"/>
          <a:ext cx="546943" cy="8204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1741F-B6B4-40A5-9DA7-E8659829A699}">
      <dsp:nvSpPr>
        <dsp:cNvPr id="0" name=""/>
        <dsp:cNvSpPr/>
      </dsp:nvSpPr>
      <dsp:spPr>
        <a:xfrm>
          <a:off x="1849933" y="2116596"/>
          <a:ext cx="2500312" cy="781347"/>
        </a:xfrm>
        <a:prstGeom prst="rect">
          <a:avLst/>
        </a:prstGeom>
        <a:solidFill>
          <a:schemeClr val="accent6">
            <a:lumMod val="40000"/>
            <a:lumOff val="60000"/>
            <a:alpha val="4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233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Cumplimiento y riegos fiscales</a:t>
          </a:r>
        </a:p>
      </dsp:txBody>
      <dsp:txXfrm>
        <a:off x="1849933" y="2116596"/>
        <a:ext cx="2500312" cy="781347"/>
      </dsp:txXfrm>
    </dsp:sp>
    <dsp:sp modelId="{D2DA70F8-0BD6-4DA8-8821-AC4BD90A61FD}">
      <dsp:nvSpPr>
        <dsp:cNvPr id="0" name=""/>
        <dsp:cNvSpPr/>
      </dsp:nvSpPr>
      <dsp:spPr>
        <a:xfrm>
          <a:off x="1745753" y="2003735"/>
          <a:ext cx="546943" cy="8204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91080F-642C-8244-ABA7-F80DCC21E2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D1929-20E2-8541-8FC6-61B52DE71F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21593-5E76-7849-B150-39E12873B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FB92D-94B7-354C-8724-2DFDD67CA2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A01B1-29D7-4940-A92D-7737CB4DF8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78006-ACE4-7E4B-BA01-841628E4D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52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4D1D2-7ADA-434E-8F65-D45A77E1A33E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66973-0A66-7C40-B8B7-AB703EAB6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2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66973-0A66-7C40-B8B7-AB703EAB6D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8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Traslado de cadenas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66973-0A66-7C40-B8B7-AB703EAB6D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2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Traslado de cadenas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66973-0A66-7C40-B8B7-AB703EAB6D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3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66973-0A66-7C40-B8B7-AB703EAB6D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3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95C6D5-E066-3243-989E-618B77449D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2128" cy="514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999" y="654906"/>
            <a:ext cx="3733801" cy="16434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800" b="0" i="0">
                <a:solidFill>
                  <a:srgbClr val="BE9B39"/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5F03782-667B-6547-82DD-5E2987E3D9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52999" y="2411109"/>
            <a:ext cx="3733801" cy="14579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815CBB-5091-BB48-A93A-396329499A22}"/>
              </a:ext>
            </a:extLst>
          </p:cNvPr>
          <p:cNvSpPr txBox="1"/>
          <p:nvPr userDrawn="1"/>
        </p:nvSpPr>
        <p:spPr>
          <a:xfrm>
            <a:off x="6215449" y="4488594"/>
            <a:ext cx="2593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F6F851B-5135-054F-831A-3C67595C7EF7}" type="datetime4">
              <a:rPr lang="en-US" sz="1400" b="1" cap="all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June 6, 2023</a:t>
            </a:fld>
            <a:endParaRPr lang="en-US" sz="1400" b="1" cap="all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73490-2DF6-5040-8934-A61D3389C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218" y="-48851"/>
            <a:ext cx="1623926" cy="5277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120" userDrawn="1">
          <p15:clr>
            <a:srgbClr val="FBAE40"/>
          </p15:clr>
        </p15:guide>
        <p15:guide id="3" pos="5472" userDrawn="1">
          <p15:clr>
            <a:srgbClr val="FBAE40"/>
          </p15:clr>
        </p15:guide>
        <p15:guide id="4" orient="horz" pos="29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Divers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6AF1291-55EB-904B-B6C4-24B88B01B4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4FC5926-0FAB-9A44-88F0-AB6D71039B7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15051" y="1141182"/>
            <a:ext cx="7981508" cy="7096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i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ACFF6-3CDE-437B-8655-17E2082A73CC}"/>
              </a:ext>
            </a:extLst>
          </p:cNvPr>
          <p:cNvSpPr/>
          <p:nvPr userDrawn="1"/>
        </p:nvSpPr>
        <p:spPr>
          <a:xfrm>
            <a:off x="434050" y="1132559"/>
            <a:ext cx="45719" cy="374904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9F485F-9C36-45E8-8389-B846CE3CA7E9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B50AB11-315D-D847-A7A4-98D58A25B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051" y="1836782"/>
            <a:ext cx="7981508" cy="304481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BAF60"/>
              </a:buClr>
              <a:defRPr sz="24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defRPr sz="20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buSzPct val="100000"/>
              <a:defRPr sz="18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D27799-2F33-E442-AD86-D0F283D0AF7A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C281E-FA87-2840-90B5-6842D14EEE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D6F51D-CBB7-EC4D-84E4-19171E0769DA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0B1610AF-E086-F04C-B876-34D94062924E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ersity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3D656C5-749A-4C49-A82F-584AD79FAA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4FC5926-0FAB-9A44-88F0-AB6D71039B7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ACFF6-3CDE-437B-8655-17E2082A73CC}"/>
              </a:ext>
            </a:extLst>
          </p:cNvPr>
          <p:cNvSpPr/>
          <p:nvPr userDrawn="1"/>
        </p:nvSpPr>
        <p:spPr>
          <a:xfrm>
            <a:off x="434050" y="1132559"/>
            <a:ext cx="45719" cy="374904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9F485F-9C36-45E8-8389-B846CE3CA7E9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40791-932C-4A41-A59E-1F1D1D89F235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946DD8-DBEB-5D47-9241-512A6391441B}"/>
              </a:ext>
            </a:extLst>
          </p:cNvPr>
          <p:cNvSpPr txBox="1"/>
          <p:nvPr userDrawn="1"/>
        </p:nvSpPr>
        <p:spPr>
          <a:xfrm>
            <a:off x="825220" y="1140010"/>
            <a:ext cx="7559030" cy="7096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200" b="1" i="0" kern="12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cs typeface="Arial" charset="0"/>
              </a:rPr>
              <a:t>Diverse by Design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572703-B4B8-6147-9F50-BCC7D66164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09F8626-AC58-9E4D-ABC1-604FE552F97F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14">
            <a:extLst>
              <a:ext uri="{FF2B5EF4-FFF2-40B4-BE49-F238E27FC236}">
                <a16:creationId xmlns:a16="http://schemas.microsoft.com/office/drawing/2014/main" id="{C499088C-BC5B-9842-B5B0-48CD09B5D50C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FABFDBA-A94F-4D23-8C97-3DAED3B89F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3267" y="1569493"/>
            <a:ext cx="8328268" cy="34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densed Firm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04E7074-389F-4B4E-8056-EEB9EE2A8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A99D89-55A8-5E48-968D-DF9FE27AA054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4">
            <a:extLst>
              <a:ext uri="{FF2B5EF4-FFF2-40B4-BE49-F238E27FC236}">
                <a16:creationId xmlns:a16="http://schemas.microsoft.com/office/drawing/2014/main" id="{22CE71A4-D558-C74E-96CC-266B62B88E02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9F485F-9C36-45E8-8389-B846CE3CA7E9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FB86084-213E-A544-AB6A-CA1343022EA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700C7-7534-AD4D-A37C-6B1DFC9C1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381" y="1859318"/>
            <a:ext cx="8975208" cy="2991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BFBC39-637A-C044-9582-107CDAD06CB4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7481B-AF25-CA40-B782-6E440C503C00}"/>
              </a:ext>
            </a:extLst>
          </p:cNvPr>
          <p:cNvSpPr txBox="1"/>
          <p:nvPr userDrawn="1"/>
        </p:nvSpPr>
        <p:spPr>
          <a:xfrm>
            <a:off x="825220" y="1140010"/>
            <a:ext cx="7559030" cy="7096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200" b="1" i="0" kern="12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cs typeface="Arial" charset="0"/>
              </a:rPr>
              <a:t>A History of Growth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8ACF14-E0AF-4C46-9B2B-41BAB93A9025}"/>
              </a:ext>
            </a:extLst>
          </p:cNvPr>
          <p:cNvSpPr/>
          <p:nvPr userDrawn="1"/>
        </p:nvSpPr>
        <p:spPr>
          <a:xfrm>
            <a:off x="434050" y="1132559"/>
            <a:ext cx="45719" cy="73152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055612-85DD-6D4A-8461-6DA90B985C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irm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AD0E12D-E3C5-684A-8812-F73992003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ADA25C9-AA79-FF4D-94C3-B1C49437E559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E916BC4F-02A5-CE41-B18A-8E7FF9338460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ACFF6-3CDE-437B-8655-17E2082A73CC}"/>
              </a:ext>
            </a:extLst>
          </p:cNvPr>
          <p:cNvSpPr/>
          <p:nvPr userDrawn="1"/>
        </p:nvSpPr>
        <p:spPr>
          <a:xfrm>
            <a:off x="434050" y="1132559"/>
            <a:ext cx="45719" cy="73152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9F485F-9C36-45E8-8389-B846CE3CA7E9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FB86084-213E-A544-AB6A-CA1343022EA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FBC39-637A-C044-9582-107CDAD06CB4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7481B-AF25-CA40-B782-6E440C503C00}"/>
              </a:ext>
            </a:extLst>
          </p:cNvPr>
          <p:cNvSpPr txBox="1"/>
          <p:nvPr userDrawn="1"/>
        </p:nvSpPr>
        <p:spPr>
          <a:xfrm>
            <a:off x="825220" y="1140010"/>
            <a:ext cx="7559030" cy="7096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200" b="1" i="0" kern="12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cs typeface="Arial" charset="0"/>
              </a:rPr>
              <a:t>A History of Growth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6D479C-FCAA-E247-B990-3E7270026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pic>
        <p:nvPicPr>
          <p:cNvPr id="21" name="Content Placeholder 8">
            <a:extLst>
              <a:ext uri="{FF2B5EF4-FFF2-40B4-BE49-F238E27FC236}">
                <a16:creationId xmlns:a16="http://schemas.microsoft.com/office/drawing/2014/main" id="{25E5B98A-32B8-41CF-8226-921083C392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7311" y="1782407"/>
            <a:ext cx="9133515" cy="32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m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54CF32-DE8C-F94F-8BB1-EC358CDFB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E0DE91-5772-E54C-9F6F-E652E0A73D8C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CA6A50F-2DD7-7D49-8B55-D8926B0FF8B9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6FD6E54-1E54-1F42-BC73-F5B29B636CB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7C195-A8D4-9D43-A4D8-E68087A723D7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09502-6A78-7242-8ABD-C4F66726F45B}"/>
              </a:ext>
            </a:extLst>
          </p:cNvPr>
          <p:cNvSpPr txBox="1"/>
          <p:nvPr userDrawn="1"/>
        </p:nvSpPr>
        <p:spPr>
          <a:xfrm>
            <a:off x="333567" y="942766"/>
            <a:ext cx="8659961" cy="43076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Arial" charset="0"/>
              </a:rPr>
              <a:t>Our Global Footprint | 43 Locations | 11 Countries</a:t>
            </a:r>
            <a:endParaRPr lang="en-US" sz="2500" b="1" i="0" kern="1200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D51C22-CA1F-A742-AF78-D374F73201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BDDE6C-78D9-0840-A3B6-A7826FAFE7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17822" y="1397131"/>
            <a:ext cx="8924252" cy="34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ized Firm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8FAFB6-DEEC-8E44-ACC6-3816C302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85475E-1A13-9843-8E8E-C46325832E9A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8F3C254D-54DB-E640-94C3-BEE354DDDEC0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6FD6E54-1E54-1F42-BC73-F5B29B636CB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25CCB-8195-DC42-830A-860AD1586402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13EA1-D783-E14F-8143-07441ABE0C78}"/>
              </a:ext>
            </a:extLst>
          </p:cNvPr>
          <p:cNvSpPr txBox="1"/>
          <p:nvPr userDrawn="1"/>
        </p:nvSpPr>
        <p:spPr>
          <a:xfrm>
            <a:off x="333567" y="942766"/>
            <a:ext cx="8659961" cy="43076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Arial" charset="0"/>
              </a:rPr>
              <a:t>Our Global Footprint | 43 Locations | 11 Countries</a:t>
            </a:r>
            <a:endParaRPr lang="en-US" sz="2500" b="1" i="0" kern="1200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4EE7C7-AB68-BB45-845E-BBBD8DD10D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050E9D-2B83-7941-A39D-286E9E1B0C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17821" y="1397131"/>
            <a:ext cx="8924252" cy="34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m Map (Europe Focu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18BD81-E9DC-BC4D-8E76-5BDC3D58B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989E542-35AB-BD4E-8356-E5639CC5A1DE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4896AE3-1FB1-7640-BED0-1A3A840B99DE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6FD6E54-1E54-1F42-BC73-F5B29B636CB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7C195-A8D4-9D43-A4D8-E68087A723D7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09502-6A78-7242-8ABD-C4F66726F45B}"/>
              </a:ext>
            </a:extLst>
          </p:cNvPr>
          <p:cNvSpPr txBox="1"/>
          <p:nvPr userDrawn="1"/>
        </p:nvSpPr>
        <p:spPr>
          <a:xfrm>
            <a:off x="333567" y="942766"/>
            <a:ext cx="8659961" cy="43076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Arial" charset="0"/>
              </a:rPr>
              <a:t>Our Global Footprint | 43 Locations | 11 Countries</a:t>
            </a:r>
            <a:endParaRPr lang="en-US" sz="2500" b="1" i="0" kern="1200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3A4B50-4A2C-1742-8F3D-7304D0075C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783527-B495-0F4E-A31D-AD60C6F700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17821" y="1397131"/>
            <a:ext cx="8924252" cy="34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5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ized Firm Map (Europe Focu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39753F-0552-7444-982C-B07654E44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14DBD70-AA2E-8549-B93E-A20442B06FA4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4">
            <a:extLst>
              <a:ext uri="{FF2B5EF4-FFF2-40B4-BE49-F238E27FC236}">
                <a16:creationId xmlns:a16="http://schemas.microsoft.com/office/drawing/2014/main" id="{2B4F236F-514D-E144-90EA-19BDC1C2B17E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6FD6E54-1E54-1F42-BC73-F5B29B636CB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25CCB-8195-DC42-830A-860AD1586402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13EA1-D783-E14F-8143-07441ABE0C78}"/>
              </a:ext>
            </a:extLst>
          </p:cNvPr>
          <p:cNvSpPr txBox="1"/>
          <p:nvPr userDrawn="1"/>
        </p:nvSpPr>
        <p:spPr>
          <a:xfrm>
            <a:off x="333567" y="942766"/>
            <a:ext cx="8659961" cy="43076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Arial" charset="0"/>
              </a:rPr>
              <a:t>Our Global Footprint | 43 Locations | 11 Countries</a:t>
            </a:r>
            <a:endParaRPr lang="en-US" sz="2500" b="1" i="0" kern="1200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A7098D-34E6-2746-88F0-88AF6AF5B3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145D8D-8556-8442-9424-EDC72F5E70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17822" y="1397131"/>
            <a:ext cx="8924250" cy="34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m Map (United Sta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857B86E5-94AA-324D-B507-497CF0B46D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A5B505D-5458-684D-A713-1EC5C56AAC24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14">
            <a:extLst>
              <a:ext uri="{FF2B5EF4-FFF2-40B4-BE49-F238E27FC236}">
                <a16:creationId xmlns:a16="http://schemas.microsoft.com/office/drawing/2014/main" id="{EBE6EF51-069B-4C43-B59B-8985F48B6394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97D06375-FCFB-854B-99DE-7BD6D2D418E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7E0F0D-243B-2342-A88D-154E4B85CC86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9865AB-8430-C74B-A8C1-9899732652EE}"/>
              </a:ext>
            </a:extLst>
          </p:cNvPr>
          <p:cNvSpPr txBox="1"/>
          <p:nvPr userDrawn="1"/>
        </p:nvSpPr>
        <p:spPr>
          <a:xfrm>
            <a:off x="333567" y="942766"/>
            <a:ext cx="8659961" cy="43076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Arial" charset="0"/>
              </a:rPr>
              <a:t>33 Offices Across the United States</a:t>
            </a:r>
            <a:endParaRPr lang="en-US" sz="2500" b="1" i="0" kern="1200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BA8A65F-4953-BD44-A6F2-75F988B88E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5380370-0881-4ACF-BCDD-226DAC54EB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456309" y="1311893"/>
            <a:ext cx="5840452" cy="3871907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A34EE656-3718-471E-B5A8-9476C8C7639F}"/>
              </a:ext>
            </a:extLst>
          </p:cNvPr>
          <p:cNvSpPr txBox="1"/>
          <p:nvPr userDrawn="1"/>
        </p:nvSpPr>
        <p:spPr>
          <a:xfrm>
            <a:off x="914931" y="2823524"/>
            <a:ext cx="8407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San Francisco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E709FBC-74EF-4A11-A77E-64DBDB0B2C19}"/>
              </a:ext>
            </a:extLst>
          </p:cNvPr>
          <p:cNvSpPr txBox="1"/>
          <p:nvPr userDrawn="1"/>
        </p:nvSpPr>
        <p:spPr>
          <a:xfrm>
            <a:off x="1057185" y="3000764"/>
            <a:ext cx="8407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Silicon Valley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8D5BACF-582E-44FD-9DEC-CBDC23C1BEA4}"/>
              </a:ext>
            </a:extLst>
          </p:cNvPr>
          <p:cNvSpPr txBox="1"/>
          <p:nvPr userDrawn="1"/>
        </p:nvSpPr>
        <p:spPr>
          <a:xfrm>
            <a:off x="1969301" y="2787053"/>
            <a:ext cx="8407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Sacramento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F72EAD8-9017-4825-8FA6-FAA1809160F5}"/>
              </a:ext>
            </a:extLst>
          </p:cNvPr>
          <p:cNvSpPr txBox="1"/>
          <p:nvPr userDrawn="1"/>
        </p:nvSpPr>
        <p:spPr>
          <a:xfrm>
            <a:off x="1315210" y="3445828"/>
            <a:ext cx="8407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Los Angeles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17EB345-A89F-4A8A-9043-C369711AB0AB}"/>
              </a:ext>
            </a:extLst>
          </p:cNvPr>
          <p:cNvSpPr txBox="1"/>
          <p:nvPr userDrawn="1"/>
        </p:nvSpPr>
        <p:spPr>
          <a:xfrm>
            <a:off x="1271863" y="3590127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Orange County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6ACCE70-0095-4FBF-AE62-53AE4D5141EB}"/>
              </a:ext>
            </a:extLst>
          </p:cNvPr>
          <p:cNvSpPr txBox="1"/>
          <p:nvPr userDrawn="1"/>
        </p:nvSpPr>
        <p:spPr>
          <a:xfrm>
            <a:off x="2703701" y="3710253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Phoenix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5E2D69C-7F24-4ED5-95C0-4EA24FADBB53}"/>
              </a:ext>
            </a:extLst>
          </p:cNvPr>
          <p:cNvSpPr txBox="1"/>
          <p:nvPr userDrawn="1"/>
        </p:nvSpPr>
        <p:spPr>
          <a:xfrm>
            <a:off x="2510042" y="3227827"/>
            <a:ext cx="7420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Las Vegas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38BD175-0F2F-4D6F-B3F3-8D515FB41274}"/>
              </a:ext>
            </a:extLst>
          </p:cNvPr>
          <p:cNvSpPr txBox="1"/>
          <p:nvPr userDrawn="1"/>
        </p:nvSpPr>
        <p:spPr>
          <a:xfrm>
            <a:off x="3603523" y="2931771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Denver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A980EAC-4486-48D5-940A-7BDAA79FF9D2}"/>
              </a:ext>
            </a:extLst>
          </p:cNvPr>
          <p:cNvSpPr txBox="1"/>
          <p:nvPr userDrawn="1"/>
        </p:nvSpPr>
        <p:spPr>
          <a:xfrm>
            <a:off x="4546880" y="4434473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Houston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596D784-D0F1-493C-A135-6D77F1C086B2}"/>
              </a:ext>
            </a:extLst>
          </p:cNvPr>
          <p:cNvSpPr txBox="1"/>
          <p:nvPr userDrawn="1"/>
        </p:nvSpPr>
        <p:spPr>
          <a:xfrm>
            <a:off x="3760057" y="4265101"/>
            <a:ext cx="6424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Austin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C22C0C6-033D-4688-B337-109C09F8A87E}"/>
              </a:ext>
            </a:extLst>
          </p:cNvPr>
          <p:cNvSpPr txBox="1"/>
          <p:nvPr userDrawn="1"/>
        </p:nvSpPr>
        <p:spPr>
          <a:xfrm>
            <a:off x="3848216" y="3951075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Dallas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6E52455-B62E-4F7B-9A8C-DCF25F910C8A}"/>
              </a:ext>
            </a:extLst>
          </p:cNvPr>
          <p:cNvSpPr txBox="1"/>
          <p:nvPr userDrawn="1"/>
        </p:nvSpPr>
        <p:spPr>
          <a:xfrm>
            <a:off x="4643559" y="2710653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Chicago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FC074FA-6799-450B-B781-3842C9E2DBBF}"/>
              </a:ext>
            </a:extLst>
          </p:cNvPr>
          <p:cNvSpPr txBox="1"/>
          <p:nvPr userDrawn="1"/>
        </p:nvSpPr>
        <p:spPr>
          <a:xfrm>
            <a:off x="3920650" y="2368625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Minneapolis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9AFBBE3-D53D-4736-B5F6-58E31F529416}"/>
              </a:ext>
            </a:extLst>
          </p:cNvPr>
          <p:cNvSpPr txBox="1"/>
          <p:nvPr userDrawn="1"/>
        </p:nvSpPr>
        <p:spPr>
          <a:xfrm>
            <a:off x="5218995" y="3794026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Atlanta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7436EDF-13B5-4B71-9E5F-90FF2C0D9169}"/>
              </a:ext>
            </a:extLst>
          </p:cNvPr>
          <p:cNvSpPr txBox="1"/>
          <p:nvPr userDrawn="1"/>
        </p:nvSpPr>
        <p:spPr>
          <a:xfrm>
            <a:off x="4984300" y="4178371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Tallahassee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34F46A5-07B5-4CFD-BCB3-1273D493F829}"/>
              </a:ext>
            </a:extLst>
          </p:cNvPr>
          <p:cNvSpPr txBox="1"/>
          <p:nvPr userDrawn="1"/>
        </p:nvSpPr>
        <p:spPr>
          <a:xfrm>
            <a:off x="6136805" y="4364734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Orlando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40B021B-9D7C-47D6-8A5C-3E8C943FB284}"/>
              </a:ext>
            </a:extLst>
          </p:cNvPr>
          <p:cNvSpPr txBox="1"/>
          <p:nvPr userDrawn="1"/>
        </p:nvSpPr>
        <p:spPr>
          <a:xfrm>
            <a:off x="5504909" y="4482616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Tampa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4152366-47FD-42E4-B5E0-0EFE55B6FD88}"/>
              </a:ext>
            </a:extLst>
          </p:cNvPr>
          <p:cNvSpPr txBox="1"/>
          <p:nvPr userDrawn="1"/>
        </p:nvSpPr>
        <p:spPr>
          <a:xfrm>
            <a:off x="5842899" y="4855203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Miami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306A8CC-2D13-4AED-BC28-4A3E064D8A96}"/>
              </a:ext>
            </a:extLst>
          </p:cNvPr>
          <p:cNvSpPr txBox="1"/>
          <p:nvPr userDrawn="1"/>
        </p:nvSpPr>
        <p:spPr>
          <a:xfrm>
            <a:off x="6316597" y="4716035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Fort Lauderdale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772BA3B-4FCD-45BF-BD46-A524E9F77AE4}"/>
              </a:ext>
            </a:extLst>
          </p:cNvPr>
          <p:cNvSpPr txBox="1"/>
          <p:nvPr userDrawn="1"/>
        </p:nvSpPr>
        <p:spPr>
          <a:xfrm>
            <a:off x="6281326" y="4570702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West Palm Beach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2CE3B0D-41FE-47E0-9560-87A15EF739A0}"/>
              </a:ext>
            </a:extLst>
          </p:cNvPr>
          <p:cNvSpPr txBox="1"/>
          <p:nvPr userDrawn="1"/>
        </p:nvSpPr>
        <p:spPr>
          <a:xfrm>
            <a:off x="5278370" y="3001499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Northern Virginia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46D1239-29C9-41FF-978F-AFE320209D42}"/>
              </a:ext>
            </a:extLst>
          </p:cNvPr>
          <p:cNvSpPr txBox="1"/>
          <p:nvPr userDrawn="1"/>
        </p:nvSpPr>
        <p:spPr>
          <a:xfrm>
            <a:off x="6600259" y="3165671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Washington, D.C.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64404D5-B67E-4DC7-804B-FC917CF588A5}"/>
              </a:ext>
            </a:extLst>
          </p:cNvPr>
          <p:cNvSpPr txBox="1"/>
          <p:nvPr userDrawn="1"/>
        </p:nvSpPr>
        <p:spPr>
          <a:xfrm>
            <a:off x="6620304" y="3007494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Delaware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6701EC6-BFBD-4B6F-A245-194122C66781}"/>
              </a:ext>
            </a:extLst>
          </p:cNvPr>
          <p:cNvSpPr txBox="1"/>
          <p:nvPr userDrawn="1"/>
        </p:nvSpPr>
        <p:spPr>
          <a:xfrm>
            <a:off x="5740189" y="2728521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Philadelphia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2634417-F186-4553-8262-00230B363607}"/>
              </a:ext>
            </a:extLst>
          </p:cNvPr>
          <p:cNvSpPr txBox="1"/>
          <p:nvPr userDrawn="1"/>
        </p:nvSpPr>
        <p:spPr>
          <a:xfrm>
            <a:off x="6783334" y="2305055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Boston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B553408-7D7E-4545-988D-502775BCEE59}"/>
              </a:ext>
            </a:extLst>
          </p:cNvPr>
          <p:cNvSpPr txBox="1"/>
          <p:nvPr userDrawn="1"/>
        </p:nvSpPr>
        <p:spPr>
          <a:xfrm>
            <a:off x="6059511" y="2340241"/>
            <a:ext cx="46617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Albany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811446E-3A49-4429-A251-C0DAE6973756}"/>
              </a:ext>
            </a:extLst>
          </p:cNvPr>
          <p:cNvSpPr txBox="1"/>
          <p:nvPr userDrawn="1"/>
        </p:nvSpPr>
        <p:spPr>
          <a:xfrm>
            <a:off x="6755097" y="2487051"/>
            <a:ext cx="17736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Westchester County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0009D13-1886-43B7-B9D6-2BF0B9D64632}"/>
              </a:ext>
            </a:extLst>
          </p:cNvPr>
          <p:cNvSpPr txBox="1"/>
          <p:nvPr userDrawn="1"/>
        </p:nvSpPr>
        <p:spPr>
          <a:xfrm>
            <a:off x="6657225" y="2871225"/>
            <a:ext cx="88983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New Jersey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9C65A13E-2200-44E9-B467-3049F320EAC9}"/>
              </a:ext>
            </a:extLst>
          </p:cNvPr>
          <p:cNvCxnSpPr>
            <a:cxnSpLocks/>
          </p:cNvCxnSpPr>
          <p:nvPr userDrawn="1"/>
        </p:nvCxnSpPr>
        <p:spPr>
          <a:xfrm>
            <a:off x="6319983" y="3034776"/>
            <a:ext cx="249837" cy="185804"/>
          </a:xfrm>
          <a:prstGeom prst="line">
            <a:avLst/>
          </a:prstGeom>
          <a:ln w="9525">
            <a:solidFill>
              <a:srgbClr val="BE9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8C79A6E5-5FE6-4567-86F8-00E93D546974}"/>
              </a:ext>
            </a:extLst>
          </p:cNvPr>
          <p:cNvCxnSpPr>
            <a:cxnSpLocks/>
          </p:cNvCxnSpPr>
          <p:nvPr userDrawn="1"/>
        </p:nvCxnSpPr>
        <p:spPr>
          <a:xfrm>
            <a:off x="6445061" y="2965564"/>
            <a:ext cx="144073" cy="94572"/>
          </a:xfrm>
          <a:prstGeom prst="line">
            <a:avLst/>
          </a:prstGeom>
          <a:ln w="9525">
            <a:solidFill>
              <a:srgbClr val="BE9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A56FF80D-6B4C-41A0-B69D-76A392863F90}"/>
              </a:ext>
            </a:extLst>
          </p:cNvPr>
          <p:cNvCxnSpPr>
            <a:cxnSpLocks/>
          </p:cNvCxnSpPr>
          <p:nvPr userDrawn="1"/>
        </p:nvCxnSpPr>
        <p:spPr>
          <a:xfrm>
            <a:off x="6514971" y="2729119"/>
            <a:ext cx="109698" cy="170248"/>
          </a:xfrm>
          <a:prstGeom prst="line">
            <a:avLst/>
          </a:prstGeom>
          <a:ln w="9525">
            <a:solidFill>
              <a:srgbClr val="BE9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2A7D315-CEAD-454D-AD70-758691173B9C}"/>
              </a:ext>
            </a:extLst>
          </p:cNvPr>
          <p:cNvCxnSpPr>
            <a:cxnSpLocks/>
          </p:cNvCxnSpPr>
          <p:nvPr userDrawn="1"/>
        </p:nvCxnSpPr>
        <p:spPr>
          <a:xfrm flipV="1">
            <a:off x="6527209" y="2568077"/>
            <a:ext cx="227888" cy="23620"/>
          </a:xfrm>
          <a:prstGeom prst="line">
            <a:avLst/>
          </a:prstGeom>
          <a:ln w="9525">
            <a:solidFill>
              <a:srgbClr val="BE9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FBBC605C-7986-49F3-80E4-A42C5F4943CF}"/>
              </a:ext>
            </a:extLst>
          </p:cNvPr>
          <p:cNvSpPr txBox="1"/>
          <p:nvPr userDrawn="1"/>
        </p:nvSpPr>
        <p:spPr>
          <a:xfrm>
            <a:off x="6783334" y="2749298"/>
            <a:ext cx="17736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New York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E1D3DF07-8B30-4B6F-A756-2748DE128C43}"/>
              </a:ext>
            </a:extLst>
          </p:cNvPr>
          <p:cNvCxnSpPr>
            <a:cxnSpLocks/>
          </p:cNvCxnSpPr>
          <p:nvPr userDrawn="1"/>
        </p:nvCxnSpPr>
        <p:spPr>
          <a:xfrm>
            <a:off x="6546321" y="2661213"/>
            <a:ext cx="214038" cy="149142"/>
          </a:xfrm>
          <a:prstGeom prst="line">
            <a:avLst/>
          </a:prstGeom>
          <a:ln w="9525">
            <a:solidFill>
              <a:srgbClr val="BE9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3178EDF3-E137-4E8B-99F9-E7B9BDFF4C05}"/>
              </a:ext>
            </a:extLst>
          </p:cNvPr>
          <p:cNvSpPr txBox="1"/>
          <p:nvPr userDrawn="1"/>
        </p:nvSpPr>
        <p:spPr>
          <a:xfrm>
            <a:off x="2910940" y="2754274"/>
            <a:ext cx="8407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Salt Lake City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271DBE2-751D-41FD-B17A-23F1EC656321}"/>
              </a:ext>
            </a:extLst>
          </p:cNvPr>
          <p:cNvSpPr txBox="1"/>
          <p:nvPr userDrawn="1"/>
        </p:nvSpPr>
        <p:spPr>
          <a:xfrm>
            <a:off x="1469953" y="1923555"/>
            <a:ext cx="8407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Portland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37248AD-C290-421E-8DCF-C21EC2D31045}"/>
              </a:ext>
            </a:extLst>
          </p:cNvPr>
          <p:cNvSpPr txBox="1"/>
          <p:nvPr userDrawn="1"/>
        </p:nvSpPr>
        <p:spPr>
          <a:xfrm>
            <a:off x="6848285" y="2615775"/>
            <a:ext cx="8407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Long Island</a:t>
            </a: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0386B0EF-AC7E-4CAC-B73F-99095F7ADDC0}"/>
              </a:ext>
            </a:extLst>
          </p:cNvPr>
          <p:cNvCxnSpPr>
            <a:cxnSpLocks/>
          </p:cNvCxnSpPr>
          <p:nvPr userDrawn="1"/>
        </p:nvCxnSpPr>
        <p:spPr>
          <a:xfrm flipV="1">
            <a:off x="6608017" y="2701854"/>
            <a:ext cx="208776" cy="10251"/>
          </a:xfrm>
          <a:prstGeom prst="line">
            <a:avLst/>
          </a:prstGeom>
          <a:ln w="9525">
            <a:solidFill>
              <a:srgbClr val="BE9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D979503-0696-45A1-ADA6-D96789906DC9}"/>
              </a:ext>
            </a:extLst>
          </p:cNvPr>
          <p:cNvSpPr txBox="1"/>
          <p:nvPr userDrawn="1"/>
        </p:nvSpPr>
        <p:spPr>
          <a:xfrm>
            <a:off x="6107379" y="3492345"/>
            <a:ext cx="11595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  <a:cs typeface="Arial" panose="020B0604020202020204" pitchFamily="34" charset="0"/>
              </a:rPr>
              <a:t>Charlotte</a:t>
            </a:r>
          </a:p>
        </p:txBody>
      </p:sp>
    </p:spTree>
    <p:extLst>
      <p:ext uri="{BB962C8B-B14F-4D97-AF65-F5344CB8AC3E}">
        <p14:creationId xmlns:p14="http://schemas.microsoft.com/office/powerpoint/2010/main" val="60312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resentative Experienc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1828711-9BF2-1B4C-A9CA-13576A9A8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5D0B1C5-6901-664F-95FB-A8A9B48E1EA0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3EBBFC2E-CCEE-264F-9DD3-4F3A4B849626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15051" y="1141182"/>
            <a:ext cx="7981508" cy="7096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i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ACFF6-3CDE-437B-8655-17E2082A73CC}"/>
              </a:ext>
            </a:extLst>
          </p:cNvPr>
          <p:cNvSpPr/>
          <p:nvPr userDrawn="1"/>
        </p:nvSpPr>
        <p:spPr>
          <a:xfrm>
            <a:off x="434050" y="1132559"/>
            <a:ext cx="45719" cy="374904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9F485F-9C36-45E8-8389-B846CE3CA7E9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4ED069B8-0698-7848-974F-65DAAC75D66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52B5C-FCAE-8A44-B56F-FBBAA6777F66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5BB046-4844-0549-B468-15AB9E36F7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1BB7071-6F1C-0243-9CA6-3C69A9FDDA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8201" y="2001838"/>
            <a:ext cx="2560320" cy="2819400"/>
          </a:xfrm>
          <a:prstGeom prst="rect">
            <a:avLst/>
          </a:prstGeom>
          <a:gradFill flip="none" rotWithShape="1">
            <a:gsLst>
              <a:gs pos="0">
                <a:srgbClr val="60B1D6">
                  <a:alpha val="57000"/>
                </a:srgbClr>
              </a:gs>
              <a:gs pos="100000">
                <a:srgbClr val="93D3F2">
                  <a:shade val="100000"/>
                  <a:satMod val="115000"/>
                  <a:alpha val="40000"/>
                </a:srgbClr>
              </a:gs>
            </a:gsLst>
            <a:lin ang="2700000" scaled="1"/>
            <a:tileRect/>
          </a:gradFill>
          <a:ln w="12700">
            <a:solidFill>
              <a:srgbClr val="60B1D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91440" bIns="9144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200">
                <a:latin typeface="Georgia" panose="02040502050405020303" pitchFamily="18" charset="0"/>
              </a:defRPr>
            </a:lvl2pPr>
            <a:lvl3pPr marL="914400" indent="0">
              <a:buNone/>
              <a:defRPr sz="1200">
                <a:latin typeface="Georgia" panose="02040502050405020303" pitchFamily="18" charset="0"/>
              </a:defRPr>
            </a:lvl3pPr>
            <a:lvl4pPr marL="1371600" indent="0">
              <a:buNone/>
              <a:defRPr sz="1200">
                <a:latin typeface="Georgia" panose="02040502050405020303" pitchFamily="18" charset="0"/>
              </a:defRPr>
            </a:lvl4pPr>
            <a:lvl5pPr marL="1828800" indent="0">
              <a:buNone/>
              <a:defRPr sz="12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9BEF0871-D7B6-5E41-9749-797246EDB4A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548795" y="2001838"/>
            <a:ext cx="2560320" cy="2819400"/>
          </a:xfrm>
          <a:prstGeom prst="rect">
            <a:avLst/>
          </a:prstGeom>
          <a:gradFill flip="none" rotWithShape="1">
            <a:gsLst>
              <a:gs pos="0">
                <a:srgbClr val="60B1D6">
                  <a:alpha val="57000"/>
                </a:srgbClr>
              </a:gs>
              <a:gs pos="100000">
                <a:srgbClr val="93D3F2">
                  <a:shade val="100000"/>
                  <a:satMod val="115000"/>
                  <a:alpha val="40000"/>
                </a:srgbClr>
              </a:gs>
            </a:gsLst>
            <a:lin ang="2700000" scaled="1"/>
            <a:tileRect/>
          </a:gradFill>
          <a:ln w="12700">
            <a:solidFill>
              <a:srgbClr val="60B1D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91440" bIns="9144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200">
                <a:latin typeface="Georgia" panose="02040502050405020303" pitchFamily="18" charset="0"/>
              </a:defRPr>
            </a:lvl2pPr>
            <a:lvl3pPr marL="914400" indent="0">
              <a:buNone/>
              <a:defRPr sz="1200">
                <a:latin typeface="Georgia" panose="02040502050405020303" pitchFamily="18" charset="0"/>
              </a:defRPr>
            </a:lvl3pPr>
            <a:lvl4pPr marL="1371600" indent="0">
              <a:buNone/>
              <a:defRPr sz="1200">
                <a:latin typeface="Georgia" panose="02040502050405020303" pitchFamily="18" charset="0"/>
              </a:defRPr>
            </a:lvl4pPr>
            <a:lvl5pPr marL="1828800" indent="0">
              <a:buNone/>
              <a:defRPr sz="12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2FF30A9-CDF6-0B4F-9D2E-E4A26BDCD33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59389" y="2001838"/>
            <a:ext cx="2560320" cy="2819400"/>
          </a:xfrm>
          <a:prstGeom prst="rect">
            <a:avLst/>
          </a:prstGeom>
          <a:gradFill flip="none" rotWithShape="1">
            <a:gsLst>
              <a:gs pos="0">
                <a:srgbClr val="60B1D6">
                  <a:alpha val="57000"/>
                </a:srgbClr>
              </a:gs>
              <a:gs pos="100000">
                <a:srgbClr val="93D3F2">
                  <a:shade val="100000"/>
                  <a:satMod val="115000"/>
                  <a:alpha val="40000"/>
                </a:srgbClr>
              </a:gs>
            </a:gsLst>
            <a:lin ang="2700000" scaled="1"/>
            <a:tileRect/>
          </a:gradFill>
          <a:ln w="12700">
            <a:solidFill>
              <a:srgbClr val="60B1D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91440" bIns="9144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200">
                <a:latin typeface="Georgia" panose="02040502050405020303" pitchFamily="18" charset="0"/>
              </a:defRPr>
            </a:lvl2pPr>
            <a:lvl3pPr marL="914400" indent="0">
              <a:buNone/>
              <a:defRPr sz="1200">
                <a:latin typeface="Georgia" panose="02040502050405020303" pitchFamily="18" charset="0"/>
              </a:defRPr>
            </a:lvl3pPr>
            <a:lvl4pPr marL="1371600" indent="0">
              <a:buNone/>
              <a:defRPr sz="1200">
                <a:latin typeface="Georgia" panose="02040502050405020303" pitchFamily="18" charset="0"/>
              </a:defRPr>
            </a:lvl4pPr>
            <a:lvl5pPr marL="1828800" indent="0">
              <a:buNone/>
              <a:defRPr sz="12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47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95C6D5-E066-3243-989E-618B77449D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999" y="654906"/>
            <a:ext cx="3733801" cy="16434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800" b="0" i="0">
                <a:solidFill>
                  <a:srgbClr val="BE9B39"/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5F03782-667B-6547-82DD-5E2987E3D9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52999" y="2411109"/>
            <a:ext cx="3733801" cy="14579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C2EDD-41A2-1541-AD70-7B11A88F276F}"/>
              </a:ext>
            </a:extLst>
          </p:cNvPr>
          <p:cNvSpPr txBox="1"/>
          <p:nvPr userDrawn="1"/>
        </p:nvSpPr>
        <p:spPr>
          <a:xfrm>
            <a:off x="6215449" y="4488594"/>
            <a:ext cx="2593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F6F851B-5135-054F-831A-3C67595C7EF7}" type="datetime4">
              <a:rPr lang="en-US" sz="1400" b="1" cap="all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June 6, 2023</a:t>
            </a:fld>
            <a:endParaRPr lang="en-US" sz="1400" b="1" cap="all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B5D89-D6DD-0B4A-AAA3-DFB90D196F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218" y="-48851"/>
            <a:ext cx="1623926" cy="527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1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120" userDrawn="1">
          <p15:clr>
            <a:srgbClr val="FBAE40"/>
          </p15:clr>
        </p15:guide>
        <p15:guide id="3" pos="5472">
          <p15:clr>
            <a:srgbClr val="FBAE40"/>
          </p15:clr>
        </p15:guide>
        <p15:guide id="4" orient="horz" pos="296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Firm Ranking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BCAA373-02CA-3143-BB44-C302BF0AC9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80595C5-4954-8B45-B3C0-C87DFB952D4F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4">
            <a:extLst>
              <a:ext uri="{FF2B5EF4-FFF2-40B4-BE49-F238E27FC236}">
                <a16:creationId xmlns:a16="http://schemas.microsoft.com/office/drawing/2014/main" id="{04DB0570-9ADC-BF40-8046-E2CBE8C7A812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15051" y="1141182"/>
            <a:ext cx="7981508" cy="7096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i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ACFF6-3CDE-437B-8655-17E2082A73CC}"/>
              </a:ext>
            </a:extLst>
          </p:cNvPr>
          <p:cNvSpPr/>
          <p:nvPr userDrawn="1"/>
        </p:nvSpPr>
        <p:spPr>
          <a:xfrm>
            <a:off x="434050" y="1132559"/>
            <a:ext cx="45719" cy="374904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9F485F-9C36-45E8-8389-B846CE3CA7E9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B50AB11-315D-D847-A7A4-98D58A25B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051" y="1836782"/>
            <a:ext cx="7981508" cy="304481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BAF60"/>
              </a:buClr>
              <a:defRPr sz="24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defRPr sz="20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buSzPct val="100000"/>
              <a:defRPr sz="18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7F5FD18-53C8-5944-95A8-1F611A3A719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CB4CF-7585-E545-A230-4AF1D6A68233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4EC284-FAA6-6E4C-A79C-C868209278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C4222F-903E-0945-B6DF-6E0FD68490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7375" y="574160"/>
            <a:ext cx="4807616" cy="46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orney Slide (1 Attorney Focu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78EAAAF-10AF-0A46-834F-F40B508D7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62DE53-BA76-B04F-A366-22A6DEB90515}"/>
              </a:ext>
            </a:extLst>
          </p:cNvPr>
          <p:cNvSpPr/>
          <p:nvPr userDrawn="1"/>
        </p:nvSpPr>
        <p:spPr>
          <a:xfrm>
            <a:off x="2286940" y="1352550"/>
            <a:ext cx="6857061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932A2B-4451-E440-89B4-2A1A772D1E62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4D40F873-30A4-7846-AF5E-E4DE9CB3952F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94123" y="1462399"/>
            <a:ext cx="6092677" cy="4648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200" b="0" i="0">
                <a:solidFill>
                  <a:srgbClr val="BE9B39"/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ACFF6-3CDE-437B-8655-17E2082A73CC}"/>
              </a:ext>
            </a:extLst>
          </p:cNvPr>
          <p:cNvSpPr/>
          <p:nvPr userDrawn="1"/>
        </p:nvSpPr>
        <p:spPr>
          <a:xfrm>
            <a:off x="2286940" y="1352550"/>
            <a:ext cx="54932" cy="213360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9F485F-9C36-45E8-8389-B846CE3CA7E9}"/>
              </a:ext>
            </a:extLst>
          </p:cNvPr>
          <p:cNvSpPr/>
          <p:nvPr userDrawn="1"/>
        </p:nvSpPr>
        <p:spPr>
          <a:xfrm rot="5400000">
            <a:off x="2270583" y="1638282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9071F7-CA1F-45F4-B5B1-C958AB02B1D4}"/>
              </a:ext>
            </a:extLst>
          </p:cNvPr>
          <p:cNvCxnSpPr>
            <a:cxnSpLocks/>
          </p:cNvCxnSpPr>
          <p:nvPr userDrawn="1"/>
        </p:nvCxnSpPr>
        <p:spPr>
          <a:xfrm>
            <a:off x="457200" y="3726180"/>
            <a:ext cx="8229600" cy="0"/>
          </a:xfrm>
          <a:prstGeom prst="line">
            <a:avLst/>
          </a:prstGeom>
          <a:ln>
            <a:solidFill>
              <a:srgbClr val="93D3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79DAA27-DD5C-45A4-A193-05E4238712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4123" y="1941830"/>
            <a:ext cx="6092677" cy="1544320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>
                <a:latin typeface="Georgia" panose="02040502050405020303" pitchFamily="18" charset="0"/>
              </a:defRPr>
            </a:lvl2pPr>
            <a:lvl3pPr marL="914400" indent="0">
              <a:buNone/>
              <a:defRPr>
                <a:latin typeface="Georgia" panose="02040502050405020303" pitchFamily="18" charset="0"/>
              </a:defRPr>
            </a:lvl3pPr>
            <a:lvl4pPr marL="1371600" indent="0">
              <a:buNone/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55BD8C2-B7B8-48A4-948A-5CCE8DB033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847465"/>
            <a:ext cx="8229600" cy="595313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 algn="r">
              <a:buNone/>
              <a:defRPr sz="16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1A45D16-239D-4C1E-8DFF-B301B5DAFE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352550"/>
            <a:ext cx="182974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insert picture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77E3A58E-469B-C346-A62F-A7BC8B3BE68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2DC336-6406-2E48-86AB-3D11C1D24B1E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EBE15C-B64C-444F-8F2A-5FB40A4980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3" pos="264" userDrawn="1">
          <p15:clr>
            <a:srgbClr val="FBAE40"/>
          </p15:clr>
        </p15:guide>
        <p15:guide id="5" orient="horz" pos="828" userDrawn="1">
          <p15:clr>
            <a:srgbClr val="FBAE40"/>
          </p15:clr>
        </p15:guide>
        <p15:guide id="6" orient="horz" pos="219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ttorneys Slide (5 slo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BA2A64C-00D6-384C-936D-66D292F42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4" y="30914"/>
            <a:ext cx="5974736" cy="51435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38A31F4-3F65-2F47-AC5B-9E88CAEF66A3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14">
            <a:extLst>
              <a:ext uri="{FF2B5EF4-FFF2-40B4-BE49-F238E27FC236}">
                <a16:creationId xmlns:a16="http://schemas.microsoft.com/office/drawing/2014/main" id="{1935C4E8-D901-DD4F-A1DD-97854003D40C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1A45D16-239D-4C1E-8DFF-B301B5DAFE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8201" y="2044992"/>
            <a:ext cx="13716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CE7DF566-74DF-4714-BA00-F91935ACB2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53820" y="2044992"/>
            <a:ext cx="13716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insert picture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ED21CC2-450B-4BAD-B362-6884859D27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69439" y="2044992"/>
            <a:ext cx="13716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insert picture</a:t>
            </a:r>
          </a:p>
        </p:txBody>
      </p:sp>
      <p:sp>
        <p:nvSpPr>
          <p:cNvPr id="35" name="Picture Placeholder 23">
            <a:extLst>
              <a:ext uri="{FF2B5EF4-FFF2-40B4-BE49-F238E27FC236}">
                <a16:creationId xmlns:a16="http://schemas.microsoft.com/office/drawing/2014/main" id="{750A3D8B-AD39-498C-ABC5-1A5395993E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85058" y="2044992"/>
            <a:ext cx="13716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insert picture</a:t>
            </a:r>
          </a:p>
        </p:txBody>
      </p:sp>
      <p:sp>
        <p:nvSpPr>
          <p:cNvPr id="37" name="Picture Placeholder 23">
            <a:extLst>
              <a:ext uri="{FF2B5EF4-FFF2-40B4-BE49-F238E27FC236}">
                <a16:creationId xmlns:a16="http://schemas.microsoft.com/office/drawing/2014/main" id="{CC726BF7-F60A-402F-AE94-AE1B28A4D4E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00678" y="2044992"/>
            <a:ext cx="13716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insert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1C1356C-FA25-4D34-B574-FA5E044EE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051" y="1143000"/>
            <a:ext cx="8049490" cy="7096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i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EB2946-1FE5-43FA-89D4-3C0D13EB21D3}"/>
              </a:ext>
            </a:extLst>
          </p:cNvPr>
          <p:cNvSpPr/>
          <p:nvPr userDrawn="1"/>
        </p:nvSpPr>
        <p:spPr>
          <a:xfrm>
            <a:off x="434050" y="1132559"/>
            <a:ext cx="45719" cy="374904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6D5868-1263-4121-9ADE-197ABE81B45D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797F1870-A8A7-FB47-A912-4917FEFBECD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C47BB1-C053-644D-A6E9-4D7341D711B3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D724823-E9FA-B941-B7A7-33B8B6E0C2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B8282B53-C11D-AB46-9F5C-CC154E97CA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370" y="3762378"/>
            <a:ext cx="1554480" cy="101917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50E96D28-8515-A54D-BD5C-973666153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4027" y="3762378"/>
            <a:ext cx="1554480" cy="101917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9BC13193-D9FB-FF47-BCF4-FD68CF57E6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5924" y="3762378"/>
            <a:ext cx="1554480" cy="101917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326847F0-AAC7-7247-B451-844084CD2E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17821" y="3762378"/>
            <a:ext cx="1554480" cy="101917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40AC241-EED0-EB4E-8ADB-0624627C7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24478" y="3762378"/>
            <a:ext cx="1554480" cy="101917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5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84" userDrawn="1">
          <p15:clr>
            <a:srgbClr val="FBAE40"/>
          </p15:clr>
        </p15:guide>
        <p15:guide id="3" pos="264" userDrawn="1">
          <p15:clr>
            <a:srgbClr val="FBAE40"/>
          </p15:clr>
        </p15:guide>
        <p15:guide id="6" orient="horz" pos="229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ttorneys Slide (10 slo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0D6D287-1E6C-4141-9CAA-C9B8BBB1E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CBCFF8F-59AD-F347-9F9B-68C16EE10F22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14">
            <a:extLst>
              <a:ext uri="{FF2B5EF4-FFF2-40B4-BE49-F238E27FC236}">
                <a16:creationId xmlns:a16="http://schemas.microsoft.com/office/drawing/2014/main" id="{FFDF1DBD-2B00-2A4F-A2BC-1EFD0C071C3F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55BD8C2-B7B8-48A4-948A-5CCE8DB033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5085" y="2831173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1A45D16-239D-4C1E-8DFF-B301B5DAFE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08174" y="1888943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1C1356C-FA25-4D34-B574-FA5E044EE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051" y="1143000"/>
            <a:ext cx="8049490" cy="7096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i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EB2946-1FE5-43FA-89D4-3C0D13EB21D3}"/>
              </a:ext>
            </a:extLst>
          </p:cNvPr>
          <p:cNvSpPr/>
          <p:nvPr userDrawn="1"/>
        </p:nvSpPr>
        <p:spPr>
          <a:xfrm>
            <a:off x="434050" y="1132559"/>
            <a:ext cx="45719" cy="374904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6D5868-1263-4121-9ADE-197ABE81B45D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F5BDF27C-700B-4373-8A98-21F7581C8A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2546" y="2831173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0" name="Picture Placeholder 23">
            <a:extLst>
              <a:ext uri="{FF2B5EF4-FFF2-40B4-BE49-F238E27FC236}">
                <a16:creationId xmlns:a16="http://schemas.microsoft.com/office/drawing/2014/main" id="{91124367-C660-434A-B48A-DB0198A8A8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55635" y="1888943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4EB82FA3-2DC5-4A2B-A113-C3C83A7D27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0007" y="2831173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2" name="Picture Placeholder 23">
            <a:extLst>
              <a:ext uri="{FF2B5EF4-FFF2-40B4-BE49-F238E27FC236}">
                <a16:creationId xmlns:a16="http://schemas.microsoft.com/office/drawing/2014/main" id="{FE04D58E-2DF0-474C-917F-1384CEFAEAB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3096" y="1888943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E67BAF5C-D677-4E8D-9B3A-935C0E353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7468" y="2831173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4" name="Picture Placeholder 23">
            <a:extLst>
              <a:ext uri="{FF2B5EF4-FFF2-40B4-BE49-F238E27FC236}">
                <a16:creationId xmlns:a16="http://schemas.microsoft.com/office/drawing/2014/main" id="{04B9AD62-1A6B-4837-9A05-819FC2B932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50557" y="1888943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</p:txBody>
      </p:sp>
      <p:sp>
        <p:nvSpPr>
          <p:cNvPr id="65" name="Text Placeholder 21">
            <a:extLst>
              <a:ext uri="{FF2B5EF4-FFF2-40B4-BE49-F238E27FC236}">
                <a16:creationId xmlns:a16="http://schemas.microsoft.com/office/drawing/2014/main" id="{F231D5CC-A142-48B7-AAC1-E07FF7F083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4929" y="2831173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6" name="Picture Placeholder 23">
            <a:extLst>
              <a:ext uri="{FF2B5EF4-FFF2-40B4-BE49-F238E27FC236}">
                <a16:creationId xmlns:a16="http://schemas.microsoft.com/office/drawing/2014/main" id="{E089C1F7-7955-49A2-BC89-ACF9C8FD1CF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198018" y="1888943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</p:txBody>
      </p:sp>
      <p:sp>
        <p:nvSpPr>
          <p:cNvPr id="67" name="Text Placeholder 21">
            <a:extLst>
              <a:ext uri="{FF2B5EF4-FFF2-40B4-BE49-F238E27FC236}">
                <a16:creationId xmlns:a16="http://schemas.microsoft.com/office/drawing/2014/main" id="{DE4DE6CA-883C-4A75-A846-549904B254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085" y="4399777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8" name="Picture Placeholder 23">
            <a:extLst>
              <a:ext uri="{FF2B5EF4-FFF2-40B4-BE49-F238E27FC236}">
                <a16:creationId xmlns:a16="http://schemas.microsoft.com/office/drawing/2014/main" id="{B5A301F7-03BB-4B67-A2ED-AAEB7AFBD47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08174" y="3457547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  <a:p>
            <a:endParaRPr lang="en-US" dirty="0"/>
          </a:p>
        </p:txBody>
      </p:sp>
      <p:sp>
        <p:nvSpPr>
          <p:cNvPr id="69" name="Text Placeholder 21">
            <a:extLst>
              <a:ext uri="{FF2B5EF4-FFF2-40B4-BE49-F238E27FC236}">
                <a16:creationId xmlns:a16="http://schemas.microsoft.com/office/drawing/2014/main" id="{5256DF24-5D4D-4251-B164-92365EBD94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546" y="4399777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0" name="Picture Placeholder 23">
            <a:extLst>
              <a:ext uri="{FF2B5EF4-FFF2-40B4-BE49-F238E27FC236}">
                <a16:creationId xmlns:a16="http://schemas.microsoft.com/office/drawing/2014/main" id="{77EA00AB-902A-4467-BEF1-3FEDB798D05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55635" y="3457547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  <a:p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DFE541F3-50A0-424C-A5D7-653DF15A3D2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0007" y="4399777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2" name="Picture Placeholder 23">
            <a:extLst>
              <a:ext uri="{FF2B5EF4-FFF2-40B4-BE49-F238E27FC236}">
                <a16:creationId xmlns:a16="http://schemas.microsoft.com/office/drawing/2014/main" id="{B4E63B54-2411-4FDF-A846-9E930B6E778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03096" y="3457547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  <a:p>
            <a:endParaRPr lang="en-US" dirty="0"/>
          </a:p>
        </p:txBody>
      </p:sp>
      <p:sp>
        <p:nvSpPr>
          <p:cNvPr id="73" name="Text Placeholder 21">
            <a:extLst>
              <a:ext uri="{FF2B5EF4-FFF2-40B4-BE49-F238E27FC236}">
                <a16:creationId xmlns:a16="http://schemas.microsoft.com/office/drawing/2014/main" id="{D056E393-E2AE-4018-B0C7-CD439A1D1FD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27468" y="4399777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4" name="Picture Placeholder 23">
            <a:extLst>
              <a:ext uri="{FF2B5EF4-FFF2-40B4-BE49-F238E27FC236}">
                <a16:creationId xmlns:a16="http://schemas.microsoft.com/office/drawing/2014/main" id="{483FE336-5F55-49AC-A3F5-05A14553EF8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750557" y="3457547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  <a:p>
            <a:endParaRPr lang="en-US" dirty="0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49AF8130-8D6F-473B-8244-7F9E7CB0FE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74929" y="4399777"/>
            <a:ext cx="1277115" cy="4530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20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6" name="Picture Placeholder 23">
            <a:extLst>
              <a:ext uri="{FF2B5EF4-FFF2-40B4-BE49-F238E27FC236}">
                <a16:creationId xmlns:a16="http://schemas.microsoft.com/office/drawing/2014/main" id="{F8F33EDB-D4C2-47E4-ADCC-D6FEA0C25F9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198018" y="3457547"/>
            <a:ext cx="630936" cy="88696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i="1">
                <a:solidFill>
                  <a:srgbClr val="4A4A4A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intranetsized</a:t>
            </a:r>
            <a:r>
              <a:rPr lang="en-US" dirty="0"/>
              <a:t> picture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73F2D-F42E-7346-9749-890804E50C5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A317C2-6E6E-7E45-B04C-6EF6060953B2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56C1437-5A7C-B442-9A12-B34383BA01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" y="0"/>
            <a:ext cx="9144000" cy="5151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780" y="1885950"/>
            <a:ext cx="7717491" cy="1422026"/>
          </a:xfrm>
        </p:spPr>
        <p:txBody>
          <a:bodyPr anchor="ctr" anchorCtr="0">
            <a:normAutofit/>
          </a:bodyPr>
          <a:lstStyle>
            <a:lvl1pPr algn="l">
              <a:defRPr sz="3200" b="0" i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829" y="3497636"/>
            <a:ext cx="5466230" cy="9667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4A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1"/>
          </p:nvPr>
        </p:nvSpPr>
        <p:spPr>
          <a:xfrm>
            <a:off x="360270" y="4686579"/>
            <a:ext cx="2057400" cy="273844"/>
          </a:xfrm>
        </p:spPr>
        <p:txBody>
          <a:bodyPr/>
          <a:lstStyle>
            <a:lvl1pPr>
              <a:defRPr b="1" cap="all" baseline="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B8F6C4-1EE0-4E0A-A1A4-DA833A91673D}" type="datetime4">
              <a:rPr lang="en-US" smtClean="0"/>
              <a:pPr/>
              <a:t>June 6,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00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409700" y="1603772"/>
            <a:ext cx="6324600" cy="193595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45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>
          <a:xfrm>
            <a:off x="1409700" y="1603772"/>
            <a:ext cx="6324600" cy="193595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0733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0" y="4789556"/>
            <a:ext cx="1562523" cy="2515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28" y="1265716"/>
            <a:ext cx="8535281" cy="337395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BAF60"/>
              </a:buClr>
              <a:defRPr sz="24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defRPr sz="20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buSzPct val="100000"/>
              <a:defRPr sz="18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41243" y="4812089"/>
            <a:ext cx="478465" cy="273844"/>
          </a:xfr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376EB67-B175-C847-8B19-4349EFD926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84427" y="-873959"/>
            <a:ext cx="8535280" cy="1790700"/>
          </a:xfr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Date Placeholder 3"/>
          <p:cNvSpPr txBox="1">
            <a:spLocks/>
          </p:cNvSpPr>
          <p:nvPr userDrawn="1"/>
        </p:nvSpPr>
        <p:spPr>
          <a:xfrm>
            <a:off x="2104817" y="4812089"/>
            <a:ext cx="28216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700" dirty="0">
                <a:latin typeface="Arial" charset="0"/>
                <a:ea typeface="Arial" charset="0"/>
                <a:cs typeface="Arial" charset="0"/>
              </a:rPr>
              <a:t>© </a:t>
            </a:r>
            <a:fld id="{5E8CA841-479D-403C-8B9E-8C86AC7B8AF8}" type="datetimeyyyy">
              <a:rPr lang="en-US" sz="700" smtClean="0">
                <a:latin typeface="Arial" charset="0"/>
                <a:ea typeface="Arial" charset="0"/>
                <a:cs typeface="Arial" charset="0"/>
              </a:rPr>
              <a:t>2023</a:t>
            </a:fld>
            <a:r>
              <a:rPr lang="sk-SK" sz="70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00" dirty="0">
                <a:latin typeface="Arial" charset="0"/>
                <a:ea typeface="Arial" charset="0"/>
                <a:cs typeface="Arial" charset="0"/>
              </a:rPr>
              <a:t>Greenberg </a:t>
            </a:r>
            <a:r>
              <a:rPr lang="en-US" sz="700" dirty="0" err="1">
                <a:latin typeface="Arial" charset="0"/>
                <a:ea typeface="Arial" charset="0"/>
                <a:cs typeface="Arial" charset="0"/>
              </a:rPr>
              <a:t>Traurig</a:t>
            </a:r>
            <a:r>
              <a:rPr lang="en-US" sz="700" dirty="0">
                <a:latin typeface="Arial" charset="0"/>
                <a:ea typeface="Arial" charset="0"/>
                <a:cs typeface="Arial" charset="0"/>
              </a:rPr>
              <a:t>, LLP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" y="4688682"/>
            <a:ext cx="8915400" cy="0"/>
          </a:xfrm>
          <a:prstGeom prst="line">
            <a:avLst/>
          </a:prstGeom>
          <a:ln>
            <a:solidFill>
              <a:srgbClr val="60B1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14300" y="1013855"/>
            <a:ext cx="8915400" cy="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9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95C6D5-E066-3243-989E-618B77449D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999" y="568407"/>
            <a:ext cx="3733801" cy="16434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800" b="0" i="0">
                <a:solidFill>
                  <a:srgbClr val="BE9B39"/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5F03782-667B-6547-82DD-5E2987E3D9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52999" y="2324610"/>
            <a:ext cx="3733801" cy="14579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FE72C9-95F4-394E-BD2D-3A6663845820}"/>
              </a:ext>
            </a:extLst>
          </p:cNvPr>
          <p:cNvSpPr txBox="1"/>
          <p:nvPr userDrawn="1"/>
        </p:nvSpPr>
        <p:spPr>
          <a:xfrm>
            <a:off x="6215449" y="4488594"/>
            <a:ext cx="2593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F6F851B-5135-054F-831A-3C67595C7EF7}" type="datetime4">
              <a:rPr lang="en-US" sz="1400" b="1" cap="all" smtClean="0">
                <a:solidFill>
                  <a:srgbClr val="FAF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June 6, 2023</a:t>
            </a:fld>
            <a:endParaRPr lang="en-US" sz="1400" b="1" cap="all" dirty="0">
              <a:solidFill>
                <a:srgbClr val="FAFA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C367D-E8DF-E54C-AD3B-45FA21C520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58590" y="-48850"/>
            <a:ext cx="1623926" cy="52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  <p15:guide id="3" pos="5472">
          <p15:clr>
            <a:srgbClr val="FBAE40"/>
          </p15:clr>
        </p15:guide>
        <p15:guide id="4" orient="horz" pos="29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95C6D5-E066-3243-989E-618B77449D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999" y="568407"/>
            <a:ext cx="3733801" cy="16434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800" b="0" i="0">
                <a:solidFill>
                  <a:srgbClr val="CBAF60"/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5F03782-667B-6547-82DD-5E2987E3D9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52999" y="2324610"/>
            <a:ext cx="3733801" cy="14579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FE72C9-95F4-394E-BD2D-3A6663845820}"/>
              </a:ext>
            </a:extLst>
          </p:cNvPr>
          <p:cNvSpPr txBox="1"/>
          <p:nvPr userDrawn="1"/>
        </p:nvSpPr>
        <p:spPr>
          <a:xfrm>
            <a:off x="6215449" y="4488594"/>
            <a:ext cx="2593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F6F851B-5135-054F-831A-3C67595C7EF7}" type="datetime4">
              <a:rPr lang="en-US" sz="1400" b="1" cap="all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June 6, 2023</a:t>
            </a:fld>
            <a:endParaRPr lang="en-US" sz="1400" b="1" cap="all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5CA5A2-8A70-3C44-8329-36E3BCBAE9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58589" y="-48850"/>
            <a:ext cx="1623925" cy="52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472">
          <p15:clr>
            <a:srgbClr val="FBAE40"/>
          </p15:clr>
        </p15:guide>
        <p15:guide id="4" orient="horz" pos="29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68E6E7-940F-CB4C-BDD8-EEE3199D3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3B30E01-B027-124A-ACC8-5D4667FFA19D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4">
            <a:extLst>
              <a:ext uri="{FF2B5EF4-FFF2-40B4-BE49-F238E27FC236}">
                <a16:creationId xmlns:a16="http://schemas.microsoft.com/office/drawing/2014/main" id="{6F86BA45-2A7C-E541-968A-E8E0AE4EDBF7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DA282C0-1402-46C3-A7CC-C1E9FA1B35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2880" y="1818114"/>
            <a:ext cx="8961121" cy="274003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0">
              <a:buNone/>
              <a:defRPr sz="14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insert cover photo from gallery.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557" y="874568"/>
            <a:ext cx="8435074" cy="8226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200" b="1" i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647E04-002A-4B09-AF5B-C8939233E2A2}"/>
              </a:ext>
            </a:extLst>
          </p:cNvPr>
          <p:cNvSpPr/>
          <p:nvPr userDrawn="1"/>
        </p:nvSpPr>
        <p:spPr>
          <a:xfrm>
            <a:off x="0" y="1814945"/>
            <a:ext cx="182880" cy="274320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76CBE1-FBD5-4511-B1AB-4843A69B3EF1}"/>
              </a:ext>
            </a:extLst>
          </p:cNvPr>
          <p:cNvSpPr/>
          <p:nvPr userDrawn="1"/>
        </p:nvSpPr>
        <p:spPr>
          <a:xfrm rot="2700000">
            <a:off x="75505" y="3079172"/>
            <a:ext cx="214746" cy="214746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81408AB-5890-AA4D-BC23-C5AF1DCC0C1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6DFBD-38DC-3D40-A81F-7DF0915DC196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3C279A-0A22-2C4C-9936-55FFA12E4A6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rot="2700000">
            <a:off x="-44651" y="3034938"/>
            <a:ext cx="303212" cy="303213"/>
          </a:xfrm>
          <a:prstGeom prst="rect">
            <a:avLst/>
          </a:prstGeom>
          <a:solidFill>
            <a:srgbClr val="BE9B39"/>
          </a:solidFill>
        </p:spPr>
        <p:txBody>
          <a:bodyPr/>
          <a:lstStyle>
            <a:lvl1pPr marL="0" indent="0">
              <a:buNone/>
              <a:defRPr sz="800">
                <a:solidFill>
                  <a:srgbClr val="BE9B39"/>
                </a:solidFill>
              </a:defRPr>
            </a:lvl1pPr>
          </a:lstStyle>
          <a:p>
            <a:r>
              <a:rPr lang="en-US" dirty="0"/>
              <a:t>xx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84C766-3335-EB42-B02D-F855D5F178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6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C53831-20E9-674B-93D2-D4D1CE014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07758"/>
            <a:ext cx="8189089" cy="2650603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81408AB-5890-AA4D-BC23-C5AF1DCC0C1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7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C53831-20E9-674B-93D2-D4D1CE014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07758"/>
            <a:ext cx="8189089" cy="2650603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81408AB-5890-AA4D-BC23-C5AF1DCC0C1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A22820-5284-BE4B-AF82-E1DC0CABD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2D04EE2-7728-284F-9B98-44736215541B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AB3C80C9-450A-4C40-8D22-19422CCC63DC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051" y="1916292"/>
            <a:ext cx="7981508" cy="28738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BAF60"/>
              </a:buClr>
              <a:defRPr sz="24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defRPr sz="20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buSzPct val="100000"/>
              <a:defRPr sz="18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15051" y="1141182"/>
            <a:ext cx="7981508" cy="7096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i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ACFF6-3CDE-437B-8655-17E2082A73CC}"/>
              </a:ext>
            </a:extLst>
          </p:cNvPr>
          <p:cNvSpPr/>
          <p:nvPr userDrawn="1"/>
        </p:nvSpPr>
        <p:spPr>
          <a:xfrm>
            <a:off x="434050" y="1132559"/>
            <a:ext cx="45719" cy="374904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9F485F-9C36-45E8-8389-B846CE3CA7E9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FB86084-213E-A544-AB6A-CA1343022EA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8C755-4747-F249-9DDB-75DAF599DFF6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996323-94C9-1945-AC1A-865CC8B3D0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2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Slid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A9481D-726B-E445-816E-CA5839676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265" y="0"/>
            <a:ext cx="5974736" cy="51435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A9B8A3-4829-5641-B62F-9D46A0142279}"/>
              </a:ext>
            </a:extLst>
          </p:cNvPr>
          <p:cNvSpPr/>
          <p:nvPr userDrawn="1"/>
        </p:nvSpPr>
        <p:spPr>
          <a:xfrm>
            <a:off x="6886241" y="-1"/>
            <a:ext cx="2257759" cy="176299"/>
          </a:xfrm>
          <a:prstGeom prst="rect">
            <a:avLst/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14">
            <a:extLst>
              <a:ext uri="{FF2B5EF4-FFF2-40B4-BE49-F238E27FC236}">
                <a16:creationId xmlns:a16="http://schemas.microsoft.com/office/drawing/2014/main" id="{723CDD0B-2BE2-2B40-91F7-5B119B02165A}"/>
              </a:ext>
            </a:extLst>
          </p:cNvPr>
          <p:cNvSpPr/>
          <p:nvPr userDrawn="1"/>
        </p:nvSpPr>
        <p:spPr>
          <a:xfrm rot="10800000">
            <a:off x="6712323" y="-2"/>
            <a:ext cx="378706" cy="174490"/>
          </a:xfrm>
          <a:prstGeom prst="triangle">
            <a:avLst>
              <a:gd name="adj" fmla="val 54401"/>
            </a:avLst>
          </a:prstGeom>
          <a:solidFill>
            <a:srgbClr val="60B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5050" y="1916292"/>
            <a:ext cx="3886200" cy="28738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CBAF60"/>
              </a:buClr>
              <a:defRPr sz="18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60B1D6"/>
              </a:buClr>
              <a:defRPr sz="16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60B1D6"/>
              </a:buClr>
              <a:buSzPct val="100000"/>
              <a:defRPr sz="14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15051" y="1141182"/>
            <a:ext cx="7981508" cy="7096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 i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ACFF6-3CDE-437B-8655-17E2082A73CC}"/>
              </a:ext>
            </a:extLst>
          </p:cNvPr>
          <p:cNvSpPr/>
          <p:nvPr userDrawn="1"/>
        </p:nvSpPr>
        <p:spPr>
          <a:xfrm>
            <a:off x="434050" y="1132559"/>
            <a:ext cx="45719" cy="3749040"/>
          </a:xfrm>
          <a:prstGeom prst="rect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89F485F-9C36-45E8-8389-B846CE3CA7E9}"/>
              </a:ext>
            </a:extLst>
          </p:cNvPr>
          <p:cNvSpPr/>
          <p:nvPr userDrawn="1"/>
        </p:nvSpPr>
        <p:spPr>
          <a:xfrm rot="5400000">
            <a:off x="417693" y="1448947"/>
            <a:ext cx="247650" cy="123498"/>
          </a:xfrm>
          <a:prstGeom prst="triangle">
            <a:avLst/>
          </a:prstGeom>
          <a:solidFill>
            <a:srgbClr val="B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0FD938-F47F-49CF-BA6C-EC867B8E0ED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10359" y="1916291"/>
            <a:ext cx="3886200" cy="28738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CBAF60"/>
              </a:buClr>
              <a:defRPr sz="18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60B1D6"/>
              </a:buClr>
              <a:defRPr sz="16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60B1D6"/>
              </a:buClr>
              <a:buSzPct val="100000"/>
              <a:defRPr sz="14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34DD01D5-059C-3343-AB59-4160B004C64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0EA9A-2E42-A84F-A0FE-E71D90D987EE}"/>
              </a:ext>
            </a:extLst>
          </p:cNvPr>
          <p:cNvSpPr txBox="1"/>
          <p:nvPr userDrawn="1"/>
        </p:nvSpPr>
        <p:spPr>
          <a:xfrm>
            <a:off x="6949548" y="177447"/>
            <a:ext cx="1835728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91440" rtlCol="0" anchor="ctr" anchorCtr="0">
            <a:spAutoFit/>
          </a:bodyPr>
          <a:lstStyle/>
          <a:p>
            <a:pPr algn="r"/>
            <a:r>
              <a:rPr lang="en-US" sz="900" b="1" cap="none" spc="10" baseline="0" dirty="0">
                <a:solidFill>
                  <a:srgbClr val="60B1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GTLAW.COM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6811D1-A7BA-FF47-B9F2-319BBF5C0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76" y="421057"/>
            <a:ext cx="2320724" cy="3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024" userDrawn="1">
          <p15:clr>
            <a:srgbClr val="FBAE40"/>
          </p15:clr>
        </p15:guide>
        <p15:guide id="3" pos="2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3C155193-BB0B-4749-9F4C-1AE36AF88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04583" y="4866119"/>
            <a:ext cx="2057400" cy="27463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BE9B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EE6AFD-C632-9F49-B771-1F87972A33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69" r:id="rId3"/>
    <p:sldLayoutId id="2147483670" r:id="rId4"/>
    <p:sldLayoutId id="2147483667" r:id="rId5"/>
    <p:sldLayoutId id="2147483677" r:id="rId6"/>
    <p:sldLayoutId id="2147483678" r:id="rId7"/>
    <p:sldLayoutId id="2147483650" r:id="rId8"/>
    <p:sldLayoutId id="2147483661" r:id="rId9"/>
    <p:sldLayoutId id="2147483666" r:id="rId10"/>
    <p:sldLayoutId id="2147483673" r:id="rId11"/>
    <p:sldLayoutId id="2147483671" r:id="rId12"/>
    <p:sldLayoutId id="2147483674" r:id="rId13"/>
    <p:sldLayoutId id="2147483660" r:id="rId14"/>
    <p:sldLayoutId id="2147483672" r:id="rId15"/>
    <p:sldLayoutId id="2147483675" r:id="rId16"/>
    <p:sldLayoutId id="2147483676" r:id="rId17"/>
    <p:sldLayoutId id="2147483665" r:id="rId18"/>
    <p:sldLayoutId id="2147483662" r:id="rId19"/>
    <p:sldLayoutId id="2147483664" r:id="rId20"/>
    <p:sldLayoutId id="2147483655" r:id="rId21"/>
    <p:sldLayoutId id="2147483659" r:id="rId22"/>
    <p:sldLayoutId id="2147483663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April 19,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www.gtlaw.com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6EB67-B175-C847-8B19-4349EFD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9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3200" dirty="0"/>
              <a:t>Los retos y oportunidades fiscales del </a:t>
            </a:r>
            <a:r>
              <a:rPr lang="es-MX" sz="3200" b="1" dirty="0"/>
              <a:t>Nearshoring en México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En colaboración con: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de </a:t>
            </a: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BE9B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Junio de 2023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30819" y="4015213"/>
            <a:ext cx="40671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Erika Baez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60B1D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|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Erika.Baez@gtlaw.com</a:t>
            </a: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5694831" y="4693913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0B1D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www.gtlaw.com</a:t>
            </a:r>
          </a:p>
        </p:txBody>
      </p:sp>
      <p:pic>
        <p:nvPicPr>
          <p:cNvPr id="7" name="Picture 2" descr="Cámara de Comercio de España en México – Welmex">
            <a:extLst>
              <a:ext uri="{FF2B5EF4-FFF2-40B4-BE49-F238E27FC236}">
                <a16:creationId xmlns:a16="http://schemas.microsoft.com/office/drawing/2014/main" id="{0830CDD4-5290-4F47-A707-0E9C1C54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70" y="3530454"/>
            <a:ext cx="2537435" cy="15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4C61B2-2A04-4345-BC92-B6F6A859BB61}"/>
              </a:ext>
            </a:extLst>
          </p:cNvPr>
          <p:cNvSpPr txBox="1"/>
          <p:nvPr/>
        </p:nvSpPr>
        <p:spPr>
          <a:xfrm>
            <a:off x="4713755" y="4258627"/>
            <a:ext cx="40842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Arturo Perez-Estrada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60B1D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|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perezart@gtlaw.com</a:t>
            </a:r>
          </a:p>
        </p:txBody>
      </p:sp>
    </p:spTree>
    <p:extLst>
      <p:ext uri="{BB962C8B-B14F-4D97-AF65-F5344CB8AC3E}">
        <p14:creationId xmlns:p14="http://schemas.microsoft.com/office/powerpoint/2010/main" val="1669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53E33-5C0D-484E-BF20-41615375F3F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National Digital Government Strategies - Tadafur">
            <a:extLst>
              <a:ext uri="{FF2B5EF4-FFF2-40B4-BE49-F238E27FC236}">
                <a16:creationId xmlns:a16="http://schemas.microsoft.com/office/drawing/2014/main" id="{BF83A470-1529-488A-B06C-FA137D3FE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7516" b="2"/>
          <a:stretch/>
        </p:blipFill>
        <p:spPr bwMode="auto">
          <a:xfrm>
            <a:off x="5762839" y="1791425"/>
            <a:ext cx="3074693" cy="3074694"/>
          </a:xfrm>
          <a:prstGeom prst="snip2DiagRect">
            <a:avLst/>
          </a:prstGeom>
          <a:noFill/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4F0AD56-6AD3-470F-AC25-AA824A5085F0}"/>
              </a:ext>
            </a:extLst>
          </p:cNvPr>
          <p:cNvSpPr txBox="1">
            <a:spLocks/>
          </p:cNvSpPr>
          <p:nvPr/>
        </p:nvSpPr>
        <p:spPr>
          <a:xfrm>
            <a:off x="815051" y="1141182"/>
            <a:ext cx="7981508" cy="7096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s-MX" dirty="0"/>
              <a:t>Marco legal y regulatorio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4B2BF-80F6-4BAF-BEEC-5DA457398340}"/>
              </a:ext>
            </a:extLst>
          </p:cNvPr>
          <p:cNvSpPr txBox="1"/>
          <p:nvPr/>
        </p:nvSpPr>
        <p:spPr>
          <a:xfrm>
            <a:off x="815051" y="1870442"/>
            <a:ext cx="4693226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latin typeface="Georgia" charset="0"/>
              </a:rPr>
              <a:t>Acuerdos comerciales</a:t>
            </a:r>
            <a:endParaRPr lang="en-US" sz="2400" dirty="0">
              <a:latin typeface="Georgia" charset="0"/>
            </a:endParaRPr>
          </a:p>
          <a:p>
            <a:pPr marL="342900" lvl="0" indent="-34290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latin typeface="Georgia" charset="0"/>
              </a:rPr>
              <a:t>Anticorrupción</a:t>
            </a:r>
            <a:endParaRPr lang="en-US" sz="2400" dirty="0">
              <a:latin typeface="Georgia" charset="0"/>
            </a:endParaRPr>
          </a:p>
          <a:p>
            <a:pPr marL="342900" lvl="0" indent="-34290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latin typeface="Georgia" charset="0"/>
              </a:rPr>
              <a:t>Compliance</a:t>
            </a:r>
            <a:endParaRPr lang="en-US" sz="2400" dirty="0">
              <a:latin typeface="Georgia" charset="0"/>
            </a:endParaRPr>
          </a:p>
          <a:p>
            <a:pPr marL="342900" lvl="0" indent="-34290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latin typeface="Georgia" charset="0"/>
              </a:rPr>
              <a:t>Protección de datos / Consumidor</a:t>
            </a:r>
            <a:endParaRPr lang="en-US" sz="2400" dirty="0">
              <a:latin typeface="Georgia" charset="0"/>
            </a:endParaRPr>
          </a:p>
          <a:p>
            <a:pPr marL="342900" lvl="0" indent="-34290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latin typeface="Georgia" charset="0"/>
              </a:rPr>
              <a:t>Arbitraje</a:t>
            </a:r>
            <a:endParaRPr lang="en-US" sz="2400" dirty="0">
              <a:latin typeface="Georgia" charset="0"/>
            </a:endParaRPr>
          </a:p>
          <a:p>
            <a:pPr marL="342900" lvl="0" indent="-34290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latin typeface="Georgia" charset="0"/>
              </a:rPr>
              <a:t>Propiedad intelectual</a:t>
            </a:r>
            <a:endParaRPr lang="en-US" sz="24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A32A36-6158-4D52-B2BE-BFD64ED07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581" y="1035323"/>
            <a:ext cx="7981508" cy="709683"/>
          </a:xfrm>
        </p:spPr>
        <p:txBody>
          <a:bodyPr/>
          <a:lstStyle/>
          <a:p>
            <a:r>
              <a:rPr lang="es-MX" dirty="0"/>
              <a:t>Retos Fiscales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16D7E-8812-4782-8AC8-A908088B8CE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54AE1B7-FAEC-4C4D-817C-612C2DB22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1487209"/>
              </p:ext>
            </p:extLst>
          </p:nvPr>
        </p:nvGraphicFramePr>
        <p:xfrm>
          <a:off x="1107141" y="1800514"/>
          <a:ext cx="6096000" cy="2934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92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4A566E-A895-430B-983F-7F4E373BE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73" y="1890898"/>
            <a:ext cx="7981508" cy="2873867"/>
          </a:xfrm>
        </p:spPr>
        <p:txBody>
          <a:bodyPr/>
          <a:lstStyle/>
          <a:p>
            <a:r>
              <a:rPr lang="es-MX" dirty="0"/>
              <a:t>Adquisición de negocio en marcha</a:t>
            </a:r>
          </a:p>
          <a:p>
            <a:r>
              <a:rPr lang="es-MX" dirty="0"/>
              <a:t>Materialidad de la estructura de inversión</a:t>
            </a:r>
          </a:p>
          <a:p>
            <a:r>
              <a:rPr lang="es-MX" dirty="0"/>
              <a:t>IVA</a:t>
            </a:r>
          </a:p>
          <a:p>
            <a:r>
              <a:rPr lang="es-MX" dirty="0"/>
              <a:t>FIBRA</a:t>
            </a:r>
          </a:p>
          <a:p>
            <a:r>
              <a:rPr lang="es-MX" dirty="0"/>
              <a:t>Laborales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8DD5B-3A62-43AF-AD3F-8B2646E45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475" y="1178130"/>
            <a:ext cx="7981508" cy="709683"/>
          </a:xfrm>
        </p:spPr>
        <p:txBody>
          <a:bodyPr/>
          <a:lstStyle/>
          <a:p>
            <a:r>
              <a:rPr lang="es-MX" dirty="0"/>
              <a:t>Ejemplo – Sector Inmobiliario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2289E-519E-46A2-8245-E1C3AC13294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4A566E-A895-430B-983F-7F4E373BE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118" y="1887813"/>
            <a:ext cx="7981508" cy="2873867"/>
          </a:xfrm>
        </p:spPr>
        <p:txBody>
          <a:bodyPr/>
          <a:lstStyle/>
          <a:p>
            <a:r>
              <a:rPr lang="es-MX" dirty="0"/>
              <a:t>Establecimiento permanente</a:t>
            </a:r>
          </a:p>
          <a:p>
            <a:r>
              <a:rPr lang="es-MX" i="1" dirty="0" err="1"/>
              <a:t>Safe</a:t>
            </a:r>
            <a:r>
              <a:rPr lang="es-MX" i="1" dirty="0"/>
              <a:t> </a:t>
            </a:r>
            <a:r>
              <a:rPr lang="es-MX" i="1" dirty="0" err="1"/>
              <a:t>harbor</a:t>
            </a:r>
            <a:endParaRPr lang="es-MX" i="1" dirty="0"/>
          </a:p>
          <a:p>
            <a:r>
              <a:rPr lang="es-MX" dirty="0"/>
              <a:t>Beneficios de Tratados Fiscales</a:t>
            </a:r>
          </a:p>
          <a:p>
            <a:pPr lvl="1"/>
            <a:r>
              <a:rPr lang="es-MX" dirty="0"/>
              <a:t>MLI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8DD5B-3A62-43AF-AD3F-8B2646E45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475" y="1178130"/>
            <a:ext cx="7981508" cy="709683"/>
          </a:xfrm>
        </p:spPr>
        <p:txBody>
          <a:bodyPr/>
          <a:lstStyle/>
          <a:p>
            <a:r>
              <a:rPr lang="es-MX" dirty="0"/>
              <a:t>Ejemplo  – Sector Manufactura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2289E-519E-46A2-8245-E1C3AC13294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7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47983-42A4-4EA5-85FC-0C98A8854D6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EEE6AFD-C632-9F49-B771-1F87972A33B3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C82C09D-CC59-434B-8580-76FB7B214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57" y="793073"/>
            <a:ext cx="7981508" cy="709683"/>
          </a:xfrm>
        </p:spPr>
        <p:txBody>
          <a:bodyPr/>
          <a:lstStyle/>
          <a:p>
            <a:r>
              <a:rPr lang="es-MX" dirty="0"/>
              <a:t>Implementación – Asesoría integral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09AE2D-33FD-42EE-A756-C58A56A395FA}"/>
              </a:ext>
            </a:extLst>
          </p:cNvPr>
          <p:cNvGrpSpPr/>
          <p:nvPr/>
        </p:nvGrpSpPr>
        <p:grpSpPr>
          <a:xfrm>
            <a:off x="703411" y="1667971"/>
            <a:ext cx="7548773" cy="3107307"/>
            <a:chOff x="-1257098" y="854658"/>
            <a:chExt cx="10561025" cy="4288997"/>
          </a:xfrm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BB97439A-B038-490B-B134-71366ED86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721" y="1690755"/>
              <a:ext cx="986632" cy="324644"/>
            </a:xfrm>
            <a:custGeom>
              <a:avLst/>
              <a:gdLst>
                <a:gd name="T0" fmla="*/ 2024 w 2075"/>
                <a:gd name="T1" fmla="*/ 418 h 683"/>
                <a:gd name="T2" fmla="*/ 1947 w 2075"/>
                <a:gd name="T3" fmla="*/ 440 h 683"/>
                <a:gd name="T4" fmla="*/ 1899 w 2075"/>
                <a:gd name="T5" fmla="*/ 448 h 683"/>
                <a:gd name="T6" fmla="*/ 1898 w 2075"/>
                <a:gd name="T7" fmla="*/ 448 h 683"/>
                <a:gd name="T8" fmla="*/ 1871 w 2075"/>
                <a:gd name="T9" fmla="*/ 424 h 683"/>
                <a:gd name="T10" fmla="*/ 1936 w 2075"/>
                <a:gd name="T11" fmla="*/ 267 h 683"/>
                <a:gd name="T12" fmla="*/ 0 w 2075"/>
                <a:gd name="T13" fmla="*/ 266 h 683"/>
                <a:gd name="T14" fmla="*/ 64 w 2075"/>
                <a:gd name="T15" fmla="*/ 421 h 683"/>
                <a:gd name="T16" fmla="*/ 104 w 2075"/>
                <a:gd name="T17" fmla="*/ 420 h 683"/>
                <a:gd name="T18" fmla="*/ 104 w 2075"/>
                <a:gd name="T19" fmla="*/ 420 h 683"/>
                <a:gd name="T20" fmla="*/ 133 w 2075"/>
                <a:gd name="T21" fmla="*/ 380 h 683"/>
                <a:gd name="T22" fmla="*/ 172 w 2075"/>
                <a:gd name="T23" fmla="*/ 310 h 683"/>
                <a:gd name="T24" fmla="*/ 290 w 2075"/>
                <a:gd name="T25" fmla="*/ 392 h 683"/>
                <a:gd name="T26" fmla="*/ 263 w 2075"/>
                <a:gd name="T27" fmla="*/ 532 h 683"/>
                <a:gd name="T28" fmla="*/ 186 w 2075"/>
                <a:gd name="T29" fmla="*/ 510 h 683"/>
                <a:gd name="T30" fmla="*/ 138 w 2075"/>
                <a:gd name="T31" fmla="*/ 501 h 683"/>
                <a:gd name="T32" fmla="*/ 137 w 2075"/>
                <a:gd name="T33" fmla="*/ 501 h 683"/>
                <a:gd name="T34" fmla="*/ 108 w 2075"/>
                <a:gd name="T35" fmla="*/ 528 h 683"/>
                <a:gd name="T36" fmla="*/ 172 w 2075"/>
                <a:gd name="T37" fmla="*/ 683 h 683"/>
                <a:gd name="T38" fmla="*/ 1763 w 2075"/>
                <a:gd name="T39" fmla="*/ 683 h 683"/>
                <a:gd name="T40" fmla="*/ 1829 w 2075"/>
                <a:gd name="T41" fmla="*/ 525 h 683"/>
                <a:gd name="T42" fmla="*/ 1864 w 2075"/>
                <a:gd name="T43" fmla="*/ 528 h 683"/>
                <a:gd name="T44" fmla="*/ 1865 w 2075"/>
                <a:gd name="T45" fmla="*/ 529 h 683"/>
                <a:gd name="T46" fmla="*/ 1892 w 2075"/>
                <a:gd name="T47" fmla="*/ 569 h 683"/>
                <a:gd name="T48" fmla="*/ 1931 w 2075"/>
                <a:gd name="T49" fmla="*/ 639 h 683"/>
                <a:gd name="T50" fmla="*/ 2049 w 2075"/>
                <a:gd name="T51" fmla="*/ 559 h 683"/>
                <a:gd name="T52" fmla="*/ 2024 w 2075"/>
                <a:gd name="T53" fmla="*/ 418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75" h="683">
                  <a:moveTo>
                    <a:pt x="2024" y="418"/>
                  </a:moveTo>
                  <a:cubicBezTo>
                    <a:pt x="2000" y="408"/>
                    <a:pt x="1972" y="418"/>
                    <a:pt x="1947" y="440"/>
                  </a:cubicBezTo>
                  <a:cubicBezTo>
                    <a:pt x="1934" y="451"/>
                    <a:pt x="1916" y="455"/>
                    <a:pt x="1899" y="448"/>
                  </a:cubicBezTo>
                  <a:cubicBezTo>
                    <a:pt x="1899" y="448"/>
                    <a:pt x="1898" y="448"/>
                    <a:pt x="1898" y="448"/>
                  </a:cubicBezTo>
                  <a:cubicBezTo>
                    <a:pt x="1885" y="442"/>
                    <a:pt x="1875" y="433"/>
                    <a:pt x="1871" y="424"/>
                  </a:cubicBezTo>
                  <a:cubicBezTo>
                    <a:pt x="1936" y="267"/>
                    <a:pt x="1936" y="267"/>
                    <a:pt x="1936" y="267"/>
                  </a:cubicBezTo>
                  <a:cubicBezTo>
                    <a:pt x="1291" y="0"/>
                    <a:pt x="599" y="19"/>
                    <a:pt x="0" y="266"/>
                  </a:cubicBezTo>
                  <a:cubicBezTo>
                    <a:pt x="64" y="421"/>
                    <a:pt x="64" y="421"/>
                    <a:pt x="64" y="421"/>
                  </a:cubicBezTo>
                  <a:cubicBezTo>
                    <a:pt x="72" y="427"/>
                    <a:pt x="88" y="427"/>
                    <a:pt x="104" y="420"/>
                  </a:cubicBezTo>
                  <a:cubicBezTo>
                    <a:pt x="104" y="420"/>
                    <a:pt x="104" y="420"/>
                    <a:pt x="104" y="420"/>
                  </a:cubicBezTo>
                  <a:cubicBezTo>
                    <a:pt x="121" y="413"/>
                    <a:pt x="132" y="397"/>
                    <a:pt x="133" y="380"/>
                  </a:cubicBezTo>
                  <a:cubicBezTo>
                    <a:pt x="134" y="347"/>
                    <a:pt x="148" y="320"/>
                    <a:pt x="172" y="310"/>
                  </a:cubicBezTo>
                  <a:cubicBezTo>
                    <a:pt x="212" y="294"/>
                    <a:pt x="265" y="330"/>
                    <a:pt x="290" y="392"/>
                  </a:cubicBezTo>
                  <a:cubicBezTo>
                    <a:pt x="315" y="453"/>
                    <a:pt x="303" y="516"/>
                    <a:pt x="263" y="532"/>
                  </a:cubicBezTo>
                  <a:cubicBezTo>
                    <a:pt x="239" y="542"/>
                    <a:pt x="210" y="532"/>
                    <a:pt x="186" y="510"/>
                  </a:cubicBezTo>
                  <a:cubicBezTo>
                    <a:pt x="173" y="498"/>
                    <a:pt x="155" y="494"/>
                    <a:pt x="138" y="501"/>
                  </a:cubicBezTo>
                  <a:cubicBezTo>
                    <a:pt x="137" y="501"/>
                    <a:pt x="137" y="501"/>
                    <a:pt x="137" y="501"/>
                  </a:cubicBezTo>
                  <a:cubicBezTo>
                    <a:pt x="121" y="508"/>
                    <a:pt x="110" y="519"/>
                    <a:pt x="108" y="528"/>
                  </a:cubicBezTo>
                  <a:cubicBezTo>
                    <a:pt x="172" y="683"/>
                    <a:pt x="172" y="683"/>
                    <a:pt x="172" y="683"/>
                  </a:cubicBezTo>
                  <a:cubicBezTo>
                    <a:pt x="663" y="480"/>
                    <a:pt x="1233" y="464"/>
                    <a:pt x="1763" y="683"/>
                  </a:cubicBezTo>
                  <a:cubicBezTo>
                    <a:pt x="1829" y="525"/>
                    <a:pt x="1829" y="525"/>
                    <a:pt x="1829" y="525"/>
                  </a:cubicBezTo>
                  <a:cubicBezTo>
                    <a:pt x="1838" y="522"/>
                    <a:pt x="1851" y="523"/>
                    <a:pt x="1864" y="528"/>
                  </a:cubicBezTo>
                  <a:cubicBezTo>
                    <a:pt x="1864" y="528"/>
                    <a:pt x="1865" y="528"/>
                    <a:pt x="1865" y="529"/>
                  </a:cubicBezTo>
                  <a:cubicBezTo>
                    <a:pt x="1882" y="536"/>
                    <a:pt x="1892" y="552"/>
                    <a:pt x="1892" y="569"/>
                  </a:cubicBezTo>
                  <a:cubicBezTo>
                    <a:pt x="1894" y="602"/>
                    <a:pt x="1907" y="629"/>
                    <a:pt x="1931" y="639"/>
                  </a:cubicBezTo>
                  <a:cubicBezTo>
                    <a:pt x="1971" y="656"/>
                    <a:pt x="2024" y="620"/>
                    <a:pt x="2049" y="559"/>
                  </a:cubicBezTo>
                  <a:cubicBezTo>
                    <a:pt x="2075" y="498"/>
                    <a:pt x="2064" y="435"/>
                    <a:pt x="2024" y="418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A8D1E57-4D1B-4A45-B465-C6D46E94A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921" y="1817753"/>
              <a:ext cx="735012" cy="801688"/>
            </a:xfrm>
            <a:custGeom>
              <a:avLst/>
              <a:gdLst>
                <a:gd name="T0" fmla="*/ 1432 w 1545"/>
                <a:gd name="T1" fmla="*/ 1504 h 1686"/>
                <a:gd name="T2" fmla="*/ 1391 w 1545"/>
                <a:gd name="T3" fmla="*/ 1476 h 1686"/>
                <a:gd name="T4" fmla="*/ 1391 w 1545"/>
                <a:gd name="T5" fmla="*/ 1475 h 1686"/>
                <a:gd name="T6" fmla="*/ 1390 w 1545"/>
                <a:gd name="T7" fmla="*/ 1435 h 1686"/>
                <a:gd name="T8" fmla="*/ 1545 w 1545"/>
                <a:gd name="T9" fmla="*/ 1371 h 1686"/>
                <a:gd name="T10" fmla="*/ 174 w 1545"/>
                <a:gd name="T11" fmla="*/ 0 h 1686"/>
                <a:gd name="T12" fmla="*/ 173 w 1545"/>
                <a:gd name="T13" fmla="*/ 0 h 1686"/>
                <a:gd name="T14" fmla="*/ 108 w 1545"/>
                <a:gd name="T15" fmla="*/ 157 h 1686"/>
                <a:gd name="T16" fmla="*/ 135 w 1545"/>
                <a:gd name="T17" fmla="*/ 181 h 1686"/>
                <a:gd name="T18" fmla="*/ 136 w 1545"/>
                <a:gd name="T19" fmla="*/ 181 h 1686"/>
                <a:gd name="T20" fmla="*/ 184 w 1545"/>
                <a:gd name="T21" fmla="*/ 173 h 1686"/>
                <a:gd name="T22" fmla="*/ 261 w 1545"/>
                <a:gd name="T23" fmla="*/ 151 h 1686"/>
                <a:gd name="T24" fmla="*/ 286 w 1545"/>
                <a:gd name="T25" fmla="*/ 292 h 1686"/>
                <a:gd name="T26" fmla="*/ 168 w 1545"/>
                <a:gd name="T27" fmla="*/ 372 h 1686"/>
                <a:gd name="T28" fmla="*/ 129 w 1545"/>
                <a:gd name="T29" fmla="*/ 302 h 1686"/>
                <a:gd name="T30" fmla="*/ 102 w 1545"/>
                <a:gd name="T31" fmla="*/ 262 h 1686"/>
                <a:gd name="T32" fmla="*/ 101 w 1545"/>
                <a:gd name="T33" fmla="*/ 261 h 1686"/>
                <a:gd name="T34" fmla="*/ 66 w 1545"/>
                <a:gd name="T35" fmla="*/ 258 h 1686"/>
                <a:gd name="T36" fmla="*/ 0 w 1545"/>
                <a:gd name="T37" fmla="*/ 416 h 1686"/>
                <a:gd name="T38" fmla="*/ 1 w 1545"/>
                <a:gd name="T39" fmla="*/ 417 h 1686"/>
                <a:gd name="T40" fmla="*/ 1129 w 1545"/>
                <a:gd name="T41" fmla="*/ 1543 h 1686"/>
                <a:gd name="T42" fmla="*/ 1282 w 1545"/>
                <a:gd name="T43" fmla="*/ 1480 h 1686"/>
                <a:gd name="T44" fmla="*/ 1311 w 1545"/>
                <a:gd name="T45" fmla="*/ 1509 h 1686"/>
                <a:gd name="T46" fmla="*/ 1311 w 1545"/>
                <a:gd name="T47" fmla="*/ 1509 h 1686"/>
                <a:gd name="T48" fmla="*/ 1302 w 1545"/>
                <a:gd name="T49" fmla="*/ 1557 h 1686"/>
                <a:gd name="T50" fmla="*/ 1281 w 1545"/>
                <a:gd name="T51" fmla="*/ 1635 h 1686"/>
                <a:gd name="T52" fmla="*/ 1421 w 1545"/>
                <a:gd name="T53" fmla="*/ 1661 h 1686"/>
                <a:gd name="T54" fmla="*/ 1502 w 1545"/>
                <a:gd name="T55" fmla="*/ 1543 h 1686"/>
                <a:gd name="T56" fmla="*/ 1432 w 1545"/>
                <a:gd name="T57" fmla="*/ 1504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45" h="1686">
                  <a:moveTo>
                    <a:pt x="1432" y="1504"/>
                  </a:moveTo>
                  <a:cubicBezTo>
                    <a:pt x="1415" y="1503"/>
                    <a:pt x="1399" y="1492"/>
                    <a:pt x="1391" y="1476"/>
                  </a:cubicBezTo>
                  <a:cubicBezTo>
                    <a:pt x="1391" y="1475"/>
                    <a:pt x="1391" y="1475"/>
                    <a:pt x="1391" y="1475"/>
                  </a:cubicBezTo>
                  <a:cubicBezTo>
                    <a:pt x="1385" y="1459"/>
                    <a:pt x="1385" y="1444"/>
                    <a:pt x="1390" y="1435"/>
                  </a:cubicBezTo>
                  <a:cubicBezTo>
                    <a:pt x="1545" y="1371"/>
                    <a:pt x="1545" y="1371"/>
                    <a:pt x="1545" y="1371"/>
                  </a:cubicBezTo>
                  <a:cubicBezTo>
                    <a:pt x="1297" y="772"/>
                    <a:pt x="820" y="268"/>
                    <a:pt x="174" y="0"/>
                  </a:cubicBezTo>
                  <a:cubicBezTo>
                    <a:pt x="174" y="0"/>
                    <a:pt x="173" y="0"/>
                    <a:pt x="173" y="0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12" y="166"/>
                    <a:pt x="122" y="175"/>
                    <a:pt x="135" y="181"/>
                  </a:cubicBezTo>
                  <a:cubicBezTo>
                    <a:pt x="135" y="181"/>
                    <a:pt x="136" y="181"/>
                    <a:pt x="136" y="181"/>
                  </a:cubicBezTo>
                  <a:cubicBezTo>
                    <a:pt x="153" y="188"/>
                    <a:pt x="171" y="184"/>
                    <a:pt x="184" y="173"/>
                  </a:cubicBezTo>
                  <a:cubicBezTo>
                    <a:pt x="209" y="151"/>
                    <a:pt x="237" y="141"/>
                    <a:pt x="261" y="151"/>
                  </a:cubicBezTo>
                  <a:cubicBezTo>
                    <a:pt x="301" y="168"/>
                    <a:pt x="312" y="231"/>
                    <a:pt x="286" y="292"/>
                  </a:cubicBezTo>
                  <a:cubicBezTo>
                    <a:pt x="261" y="353"/>
                    <a:pt x="208" y="389"/>
                    <a:pt x="168" y="372"/>
                  </a:cubicBezTo>
                  <a:cubicBezTo>
                    <a:pt x="144" y="362"/>
                    <a:pt x="131" y="335"/>
                    <a:pt x="129" y="302"/>
                  </a:cubicBezTo>
                  <a:cubicBezTo>
                    <a:pt x="129" y="285"/>
                    <a:pt x="119" y="269"/>
                    <a:pt x="102" y="262"/>
                  </a:cubicBezTo>
                  <a:cubicBezTo>
                    <a:pt x="102" y="261"/>
                    <a:pt x="101" y="261"/>
                    <a:pt x="101" y="261"/>
                  </a:cubicBezTo>
                  <a:cubicBezTo>
                    <a:pt x="88" y="256"/>
                    <a:pt x="75" y="255"/>
                    <a:pt x="66" y="258"/>
                  </a:cubicBezTo>
                  <a:cubicBezTo>
                    <a:pt x="0" y="416"/>
                    <a:pt x="0" y="416"/>
                    <a:pt x="0" y="416"/>
                  </a:cubicBezTo>
                  <a:cubicBezTo>
                    <a:pt x="0" y="416"/>
                    <a:pt x="1" y="417"/>
                    <a:pt x="1" y="417"/>
                  </a:cubicBezTo>
                  <a:cubicBezTo>
                    <a:pt x="532" y="637"/>
                    <a:pt x="924" y="1051"/>
                    <a:pt x="1129" y="1543"/>
                  </a:cubicBezTo>
                  <a:cubicBezTo>
                    <a:pt x="1282" y="1480"/>
                    <a:pt x="1282" y="1480"/>
                    <a:pt x="1282" y="1480"/>
                  </a:cubicBezTo>
                  <a:cubicBezTo>
                    <a:pt x="1292" y="1481"/>
                    <a:pt x="1304" y="1492"/>
                    <a:pt x="1311" y="1509"/>
                  </a:cubicBezTo>
                  <a:cubicBezTo>
                    <a:pt x="1311" y="1509"/>
                    <a:pt x="1311" y="1509"/>
                    <a:pt x="1311" y="1509"/>
                  </a:cubicBezTo>
                  <a:cubicBezTo>
                    <a:pt x="1318" y="1526"/>
                    <a:pt x="1314" y="1545"/>
                    <a:pt x="1302" y="1557"/>
                  </a:cubicBezTo>
                  <a:cubicBezTo>
                    <a:pt x="1280" y="1582"/>
                    <a:pt x="1271" y="1611"/>
                    <a:pt x="1281" y="1635"/>
                  </a:cubicBezTo>
                  <a:cubicBezTo>
                    <a:pt x="1297" y="1674"/>
                    <a:pt x="1360" y="1686"/>
                    <a:pt x="1421" y="1661"/>
                  </a:cubicBezTo>
                  <a:cubicBezTo>
                    <a:pt x="1482" y="1635"/>
                    <a:pt x="1518" y="1582"/>
                    <a:pt x="1502" y="1543"/>
                  </a:cubicBezTo>
                  <a:cubicBezTo>
                    <a:pt x="1492" y="1519"/>
                    <a:pt x="1465" y="1505"/>
                    <a:pt x="1432" y="1504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5D405826-9AF2-4581-83BA-B326BF6C6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290" y="2469422"/>
              <a:ext cx="325437" cy="991395"/>
            </a:xfrm>
            <a:custGeom>
              <a:avLst/>
              <a:gdLst>
                <a:gd name="T0" fmla="*/ 416 w 685"/>
                <a:gd name="T1" fmla="*/ 0 h 2085"/>
                <a:gd name="T2" fmla="*/ 261 w 685"/>
                <a:gd name="T3" fmla="*/ 64 h 2085"/>
                <a:gd name="T4" fmla="*/ 262 w 685"/>
                <a:gd name="T5" fmla="*/ 104 h 2085"/>
                <a:gd name="T6" fmla="*/ 262 w 685"/>
                <a:gd name="T7" fmla="*/ 105 h 2085"/>
                <a:gd name="T8" fmla="*/ 303 w 685"/>
                <a:gd name="T9" fmla="*/ 133 h 2085"/>
                <a:gd name="T10" fmla="*/ 373 w 685"/>
                <a:gd name="T11" fmla="*/ 172 h 2085"/>
                <a:gd name="T12" fmla="*/ 292 w 685"/>
                <a:gd name="T13" fmla="*/ 290 h 2085"/>
                <a:gd name="T14" fmla="*/ 152 w 685"/>
                <a:gd name="T15" fmla="*/ 264 h 2085"/>
                <a:gd name="T16" fmla="*/ 173 w 685"/>
                <a:gd name="T17" fmla="*/ 186 h 2085"/>
                <a:gd name="T18" fmla="*/ 182 w 685"/>
                <a:gd name="T19" fmla="*/ 138 h 2085"/>
                <a:gd name="T20" fmla="*/ 182 w 685"/>
                <a:gd name="T21" fmla="*/ 138 h 2085"/>
                <a:gd name="T22" fmla="*/ 153 w 685"/>
                <a:gd name="T23" fmla="*/ 109 h 2085"/>
                <a:gd name="T24" fmla="*/ 0 w 685"/>
                <a:gd name="T25" fmla="*/ 172 h 2085"/>
                <a:gd name="T26" fmla="*/ 1 w 685"/>
                <a:gd name="T27" fmla="*/ 1770 h 2085"/>
                <a:gd name="T28" fmla="*/ 1 w 685"/>
                <a:gd name="T29" fmla="*/ 1770 h 2085"/>
                <a:gd name="T30" fmla="*/ 152 w 685"/>
                <a:gd name="T31" fmla="*/ 1833 h 2085"/>
                <a:gd name="T32" fmla="*/ 152 w 685"/>
                <a:gd name="T33" fmla="*/ 1874 h 2085"/>
                <a:gd name="T34" fmla="*/ 152 w 685"/>
                <a:gd name="T35" fmla="*/ 1875 h 2085"/>
                <a:gd name="T36" fmla="*/ 112 w 685"/>
                <a:gd name="T37" fmla="*/ 1903 h 2085"/>
                <a:gd name="T38" fmla="*/ 42 w 685"/>
                <a:gd name="T39" fmla="*/ 1942 h 2085"/>
                <a:gd name="T40" fmla="*/ 123 w 685"/>
                <a:gd name="T41" fmla="*/ 2060 h 2085"/>
                <a:gd name="T42" fmla="*/ 264 w 685"/>
                <a:gd name="T43" fmla="*/ 2033 h 2085"/>
                <a:gd name="T44" fmla="*/ 241 w 685"/>
                <a:gd name="T45" fmla="*/ 1956 h 2085"/>
                <a:gd name="T46" fmla="*/ 233 w 685"/>
                <a:gd name="T47" fmla="*/ 1908 h 2085"/>
                <a:gd name="T48" fmla="*/ 233 w 685"/>
                <a:gd name="T49" fmla="*/ 1907 h 2085"/>
                <a:gd name="T50" fmla="*/ 259 w 685"/>
                <a:gd name="T51" fmla="*/ 1878 h 2085"/>
                <a:gd name="T52" fmla="*/ 416 w 685"/>
                <a:gd name="T53" fmla="*/ 1944 h 2085"/>
                <a:gd name="T54" fmla="*/ 417 w 685"/>
                <a:gd name="T55" fmla="*/ 1942 h 2085"/>
                <a:gd name="T56" fmla="*/ 416 w 685"/>
                <a:gd name="T57" fmla="*/ 0 h 2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5" h="2085">
                  <a:moveTo>
                    <a:pt x="416" y="0"/>
                  </a:moveTo>
                  <a:cubicBezTo>
                    <a:pt x="261" y="64"/>
                    <a:pt x="261" y="64"/>
                    <a:pt x="261" y="64"/>
                  </a:cubicBezTo>
                  <a:cubicBezTo>
                    <a:pt x="256" y="73"/>
                    <a:pt x="256" y="88"/>
                    <a:pt x="262" y="104"/>
                  </a:cubicBezTo>
                  <a:cubicBezTo>
                    <a:pt x="262" y="104"/>
                    <a:pt x="262" y="104"/>
                    <a:pt x="262" y="105"/>
                  </a:cubicBezTo>
                  <a:cubicBezTo>
                    <a:pt x="270" y="121"/>
                    <a:pt x="286" y="132"/>
                    <a:pt x="303" y="133"/>
                  </a:cubicBezTo>
                  <a:cubicBezTo>
                    <a:pt x="336" y="134"/>
                    <a:pt x="363" y="148"/>
                    <a:pt x="373" y="172"/>
                  </a:cubicBezTo>
                  <a:cubicBezTo>
                    <a:pt x="389" y="211"/>
                    <a:pt x="353" y="264"/>
                    <a:pt x="292" y="290"/>
                  </a:cubicBezTo>
                  <a:cubicBezTo>
                    <a:pt x="231" y="315"/>
                    <a:pt x="168" y="303"/>
                    <a:pt x="152" y="264"/>
                  </a:cubicBezTo>
                  <a:cubicBezTo>
                    <a:pt x="142" y="240"/>
                    <a:pt x="151" y="211"/>
                    <a:pt x="173" y="186"/>
                  </a:cubicBezTo>
                  <a:cubicBezTo>
                    <a:pt x="185" y="174"/>
                    <a:pt x="189" y="155"/>
                    <a:pt x="182" y="138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75" y="121"/>
                    <a:pt x="163" y="110"/>
                    <a:pt x="153" y="109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205" y="665"/>
                    <a:pt x="221" y="1237"/>
                    <a:pt x="1" y="1770"/>
                  </a:cubicBezTo>
                  <a:cubicBezTo>
                    <a:pt x="1" y="1770"/>
                    <a:pt x="1" y="1770"/>
                    <a:pt x="1" y="1770"/>
                  </a:cubicBezTo>
                  <a:cubicBezTo>
                    <a:pt x="152" y="1833"/>
                    <a:pt x="152" y="1833"/>
                    <a:pt x="152" y="1833"/>
                  </a:cubicBezTo>
                  <a:cubicBezTo>
                    <a:pt x="158" y="1842"/>
                    <a:pt x="159" y="1858"/>
                    <a:pt x="152" y="1874"/>
                  </a:cubicBezTo>
                  <a:cubicBezTo>
                    <a:pt x="152" y="1874"/>
                    <a:pt x="152" y="1874"/>
                    <a:pt x="152" y="1875"/>
                  </a:cubicBezTo>
                  <a:cubicBezTo>
                    <a:pt x="145" y="1891"/>
                    <a:pt x="129" y="1902"/>
                    <a:pt x="112" y="1903"/>
                  </a:cubicBezTo>
                  <a:cubicBezTo>
                    <a:pt x="79" y="1904"/>
                    <a:pt x="52" y="1918"/>
                    <a:pt x="42" y="1942"/>
                  </a:cubicBezTo>
                  <a:cubicBezTo>
                    <a:pt x="26" y="1982"/>
                    <a:pt x="62" y="2035"/>
                    <a:pt x="123" y="2060"/>
                  </a:cubicBezTo>
                  <a:cubicBezTo>
                    <a:pt x="185" y="2085"/>
                    <a:pt x="247" y="2073"/>
                    <a:pt x="264" y="2033"/>
                  </a:cubicBezTo>
                  <a:cubicBezTo>
                    <a:pt x="273" y="2009"/>
                    <a:pt x="264" y="1980"/>
                    <a:pt x="241" y="1956"/>
                  </a:cubicBezTo>
                  <a:cubicBezTo>
                    <a:pt x="230" y="1943"/>
                    <a:pt x="226" y="1925"/>
                    <a:pt x="233" y="1908"/>
                  </a:cubicBezTo>
                  <a:cubicBezTo>
                    <a:pt x="233" y="1907"/>
                    <a:pt x="233" y="1907"/>
                    <a:pt x="233" y="1907"/>
                  </a:cubicBezTo>
                  <a:cubicBezTo>
                    <a:pt x="239" y="1892"/>
                    <a:pt x="250" y="1881"/>
                    <a:pt x="259" y="1878"/>
                  </a:cubicBezTo>
                  <a:cubicBezTo>
                    <a:pt x="416" y="1944"/>
                    <a:pt x="416" y="1944"/>
                    <a:pt x="416" y="1944"/>
                  </a:cubicBezTo>
                  <a:cubicBezTo>
                    <a:pt x="417" y="1943"/>
                    <a:pt x="417" y="1943"/>
                    <a:pt x="417" y="1942"/>
                  </a:cubicBezTo>
                  <a:cubicBezTo>
                    <a:pt x="685" y="1295"/>
                    <a:pt x="665" y="60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7436574C-93A7-4A1B-B1D6-D9557C5BF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866" y="3310800"/>
              <a:ext cx="804069" cy="735807"/>
            </a:xfrm>
            <a:custGeom>
              <a:avLst/>
              <a:gdLst>
                <a:gd name="T0" fmla="*/ 1533 w 1690"/>
                <a:gd name="T1" fmla="*/ 108 h 1547"/>
                <a:gd name="T2" fmla="*/ 1507 w 1690"/>
                <a:gd name="T3" fmla="*/ 137 h 1547"/>
                <a:gd name="T4" fmla="*/ 1507 w 1690"/>
                <a:gd name="T5" fmla="*/ 138 h 1547"/>
                <a:gd name="T6" fmla="*/ 1515 w 1690"/>
                <a:gd name="T7" fmla="*/ 186 h 1547"/>
                <a:gd name="T8" fmla="*/ 1538 w 1690"/>
                <a:gd name="T9" fmla="*/ 263 h 1547"/>
                <a:gd name="T10" fmla="*/ 1397 w 1690"/>
                <a:gd name="T11" fmla="*/ 290 h 1547"/>
                <a:gd name="T12" fmla="*/ 1316 w 1690"/>
                <a:gd name="T13" fmla="*/ 172 h 1547"/>
                <a:gd name="T14" fmla="*/ 1386 w 1690"/>
                <a:gd name="T15" fmla="*/ 133 h 1547"/>
                <a:gd name="T16" fmla="*/ 1426 w 1690"/>
                <a:gd name="T17" fmla="*/ 105 h 1547"/>
                <a:gd name="T18" fmla="*/ 1426 w 1690"/>
                <a:gd name="T19" fmla="*/ 104 h 1547"/>
                <a:gd name="T20" fmla="*/ 1426 w 1690"/>
                <a:gd name="T21" fmla="*/ 63 h 1547"/>
                <a:gd name="T22" fmla="*/ 1275 w 1690"/>
                <a:gd name="T23" fmla="*/ 0 h 1547"/>
                <a:gd name="T24" fmla="*/ 141 w 1690"/>
                <a:gd name="T25" fmla="*/ 1130 h 1547"/>
                <a:gd name="T26" fmla="*/ 206 w 1690"/>
                <a:gd name="T27" fmla="*/ 1289 h 1547"/>
                <a:gd name="T28" fmla="*/ 177 w 1690"/>
                <a:gd name="T29" fmla="*/ 1316 h 1547"/>
                <a:gd name="T30" fmla="*/ 177 w 1690"/>
                <a:gd name="T31" fmla="*/ 1317 h 1547"/>
                <a:gd name="T32" fmla="*/ 129 w 1690"/>
                <a:gd name="T33" fmla="*/ 1308 h 1547"/>
                <a:gd name="T34" fmla="*/ 51 w 1690"/>
                <a:gd name="T35" fmla="*/ 1287 h 1547"/>
                <a:gd name="T36" fmla="*/ 26 w 1690"/>
                <a:gd name="T37" fmla="*/ 1427 h 1547"/>
                <a:gd name="T38" fmla="*/ 144 w 1690"/>
                <a:gd name="T39" fmla="*/ 1508 h 1547"/>
                <a:gd name="T40" fmla="*/ 183 w 1690"/>
                <a:gd name="T41" fmla="*/ 1437 h 1547"/>
                <a:gd name="T42" fmla="*/ 211 w 1690"/>
                <a:gd name="T43" fmla="*/ 1397 h 1547"/>
                <a:gd name="T44" fmla="*/ 211 w 1690"/>
                <a:gd name="T45" fmla="*/ 1397 h 1547"/>
                <a:gd name="T46" fmla="*/ 250 w 1690"/>
                <a:gd name="T47" fmla="*/ 1395 h 1547"/>
                <a:gd name="T48" fmla="*/ 312 w 1690"/>
                <a:gd name="T49" fmla="*/ 1547 h 1547"/>
                <a:gd name="T50" fmla="*/ 1690 w 1690"/>
                <a:gd name="T51" fmla="*/ 174 h 1547"/>
                <a:gd name="T52" fmla="*/ 1533 w 1690"/>
                <a:gd name="T53" fmla="*/ 108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0" h="1547">
                  <a:moveTo>
                    <a:pt x="1533" y="108"/>
                  </a:moveTo>
                  <a:cubicBezTo>
                    <a:pt x="1524" y="111"/>
                    <a:pt x="1513" y="122"/>
                    <a:pt x="1507" y="137"/>
                  </a:cubicBezTo>
                  <a:cubicBezTo>
                    <a:pt x="1507" y="137"/>
                    <a:pt x="1507" y="137"/>
                    <a:pt x="1507" y="138"/>
                  </a:cubicBezTo>
                  <a:cubicBezTo>
                    <a:pt x="1500" y="155"/>
                    <a:pt x="1504" y="173"/>
                    <a:pt x="1515" y="186"/>
                  </a:cubicBezTo>
                  <a:cubicBezTo>
                    <a:pt x="1538" y="210"/>
                    <a:pt x="1547" y="239"/>
                    <a:pt x="1538" y="263"/>
                  </a:cubicBezTo>
                  <a:cubicBezTo>
                    <a:pt x="1521" y="303"/>
                    <a:pt x="1459" y="315"/>
                    <a:pt x="1397" y="290"/>
                  </a:cubicBezTo>
                  <a:cubicBezTo>
                    <a:pt x="1336" y="265"/>
                    <a:pt x="1300" y="212"/>
                    <a:pt x="1316" y="172"/>
                  </a:cubicBezTo>
                  <a:cubicBezTo>
                    <a:pt x="1326" y="148"/>
                    <a:pt x="1353" y="134"/>
                    <a:pt x="1386" y="133"/>
                  </a:cubicBezTo>
                  <a:cubicBezTo>
                    <a:pt x="1403" y="132"/>
                    <a:pt x="1419" y="121"/>
                    <a:pt x="1426" y="105"/>
                  </a:cubicBezTo>
                  <a:cubicBezTo>
                    <a:pt x="1426" y="104"/>
                    <a:pt x="1426" y="104"/>
                    <a:pt x="1426" y="104"/>
                  </a:cubicBezTo>
                  <a:cubicBezTo>
                    <a:pt x="1433" y="88"/>
                    <a:pt x="1432" y="72"/>
                    <a:pt x="1426" y="63"/>
                  </a:cubicBezTo>
                  <a:cubicBezTo>
                    <a:pt x="1275" y="0"/>
                    <a:pt x="1275" y="0"/>
                    <a:pt x="1275" y="0"/>
                  </a:cubicBezTo>
                  <a:cubicBezTo>
                    <a:pt x="1053" y="534"/>
                    <a:pt x="636" y="927"/>
                    <a:pt x="141" y="1130"/>
                  </a:cubicBezTo>
                  <a:cubicBezTo>
                    <a:pt x="206" y="1289"/>
                    <a:pt x="206" y="1289"/>
                    <a:pt x="206" y="1289"/>
                  </a:cubicBezTo>
                  <a:cubicBezTo>
                    <a:pt x="204" y="1299"/>
                    <a:pt x="193" y="1310"/>
                    <a:pt x="177" y="1316"/>
                  </a:cubicBezTo>
                  <a:cubicBezTo>
                    <a:pt x="177" y="1317"/>
                    <a:pt x="177" y="1317"/>
                    <a:pt x="177" y="1317"/>
                  </a:cubicBezTo>
                  <a:cubicBezTo>
                    <a:pt x="160" y="1324"/>
                    <a:pt x="141" y="1320"/>
                    <a:pt x="129" y="1308"/>
                  </a:cubicBezTo>
                  <a:cubicBezTo>
                    <a:pt x="104" y="1286"/>
                    <a:pt x="75" y="1277"/>
                    <a:pt x="51" y="1287"/>
                  </a:cubicBezTo>
                  <a:cubicBezTo>
                    <a:pt x="12" y="1303"/>
                    <a:pt x="0" y="1366"/>
                    <a:pt x="26" y="1427"/>
                  </a:cubicBezTo>
                  <a:cubicBezTo>
                    <a:pt x="51" y="1488"/>
                    <a:pt x="104" y="1524"/>
                    <a:pt x="144" y="1508"/>
                  </a:cubicBezTo>
                  <a:cubicBezTo>
                    <a:pt x="168" y="1498"/>
                    <a:pt x="182" y="1471"/>
                    <a:pt x="183" y="1437"/>
                  </a:cubicBezTo>
                  <a:cubicBezTo>
                    <a:pt x="184" y="1421"/>
                    <a:pt x="194" y="1405"/>
                    <a:pt x="211" y="1397"/>
                  </a:cubicBezTo>
                  <a:cubicBezTo>
                    <a:pt x="211" y="1397"/>
                    <a:pt x="211" y="1397"/>
                    <a:pt x="211" y="1397"/>
                  </a:cubicBezTo>
                  <a:cubicBezTo>
                    <a:pt x="226" y="1391"/>
                    <a:pt x="241" y="1390"/>
                    <a:pt x="250" y="1395"/>
                  </a:cubicBezTo>
                  <a:cubicBezTo>
                    <a:pt x="312" y="1547"/>
                    <a:pt x="312" y="1547"/>
                    <a:pt x="312" y="1547"/>
                  </a:cubicBezTo>
                  <a:cubicBezTo>
                    <a:pt x="914" y="1300"/>
                    <a:pt x="1421" y="822"/>
                    <a:pt x="1690" y="174"/>
                  </a:cubicBezTo>
                  <a:lnTo>
                    <a:pt x="1533" y="108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5881606B-AEEB-4F92-AD9C-25805957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109" y="3845785"/>
              <a:ext cx="992188" cy="326232"/>
            </a:xfrm>
            <a:custGeom>
              <a:avLst/>
              <a:gdLst>
                <a:gd name="T0" fmla="*/ 2024 w 2086"/>
                <a:gd name="T1" fmla="*/ 271 h 687"/>
                <a:gd name="T2" fmla="*/ 1985 w 2086"/>
                <a:gd name="T3" fmla="*/ 273 h 687"/>
                <a:gd name="T4" fmla="*/ 1985 w 2086"/>
                <a:gd name="T5" fmla="*/ 273 h 687"/>
                <a:gd name="T6" fmla="*/ 1957 w 2086"/>
                <a:gd name="T7" fmla="*/ 313 h 687"/>
                <a:gd name="T8" fmla="*/ 1918 w 2086"/>
                <a:gd name="T9" fmla="*/ 384 h 687"/>
                <a:gd name="T10" fmla="*/ 1800 w 2086"/>
                <a:gd name="T11" fmla="*/ 303 h 687"/>
                <a:gd name="T12" fmla="*/ 1825 w 2086"/>
                <a:gd name="T13" fmla="*/ 163 h 687"/>
                <a:gd name="T14" fmla="*/ 1903 w 2086"/>
                <a:gd name="T15" fmla="*/ 184 h 687"/>
                <a:gd name="T16" fmla="*/ 1951 w 2086"/>
                <a:gd name="T17" fmla="*/ 193 h 687"/>
                <a:gd name="T18" fmla="*/ 1951 w 2086"/>
                <a:gd name="T19" fmla="*/ 192 h 687"/>
                <a:gd name="T20" fmla="*/ 1980 w 2086"/>
                <a:gd name="T21" fmla="*/ 165 h 687"/>
                <a:gd name="T22" fmla="*/ 1915 w 2086"/>
                <a:gd name="T23" fmla="*/ 6 h 687"/>
                <a:gd name="T24" fmla="*/ 325 w 2086"/>
                <a:gd name="T25" fmla="*/ 4 h 687"/>
                <a:gd name="T26" fmla="*/ 315 w 2086"/>
                <a:gd name="T27" fmla="*/ 0 h 687"/>
                <a:gd name="T28" fmla="*/ 250 w 2086"/>
                <a:gd name="T29" fmla="*/ 156 h 687"/>
                <a:gd name="T30" fmla="*/ 211 w 2086"/>
                <a:gd name="T31" fmla="*/ 154 h 687"/>
                <a:gd name="T32" fmla="*/ 211 w 2086"/>
                <a:gd name="T33" fmla="*/ 154 h 687"/>
                <a:gd name="T34" fmla="*/ 183 w 2086"/>
                <a:gd name="T35" fmla="*/ 114 h 687"/>
                <a:gd name="T36" fmla="*/ 144 w 2086"/>
                <a:gd name="T37" fmla="*/ 43 h 687"/>
                <a:gd name="T38" fmla="*/ 26 w 2086"/>
                <a:gd name="T39" fmla="*/ 124 h 687"/>
                <a:gd name="T40" fmla="*/ 52 w 2086"/>
                <a:gd name="T41" fmla="*/ 265 h 687"/>
                <a:gd name="T42" fmla="*/ 129 w 2086"/>
                <a:gd name="T43" fmla="*/ 243 h 687"/>
                <a:gd name="T44" fmla="*/ 177 w 2086"/>
                <a:gd name="T45" fmla="*/ 235 h 687"/>
                <a:gd name="T46" fmla="*/ 178 w 2086"/>
                <a:gd name="T47" fmla="*/ 235 h 687"/>
                <a:gd name="T48" fmla="*/ 206 w 2086"/>
                <a:gd name="T49" fmla="*/ 261 h 687"/>
                <a:gd name="T50" fmla="*/ 142 w 2086"/>
                <a:gd name="T51" fmla="*/ 416 h 687"/>
                <a:gd name="T52" fmla="*/ 152 w 2086"/>
                <a:gd name="T53" fmla="*/ 420 h 687"/>
                <a:gd name="T54" fmla="*/ 2086 w 2086"/>
                <a:gd name="T55" fmla="*/ 423 h 687"/>
                <a:gd name="T56" fmla="*/ 2024 w 2086"/>
                <a:gd name="T57" fmla="*/ 271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86" h="687">
                  <a:moveTo>
                    <a:pt x="2024" y="271"/>
                  </a:moveTo>
                  <a:cubicBezTo>
                    <a:pt x="2015" y="266"/>
                    <a:pt x="2000" y="267"/>
                    <a:pt x="1985" y="273"/>
                  </a:cubicBezTo>
                  <a:cubicBezTo>
                    <a:pt x="1985" y="273"/>
                    <a:pt x="1985" y="273"/>
                    <a:pt x="1985" y="273"/>
                  </a:cubicBezTo>
                  <a:cubicBezTo>
                    <a:pt x="1968" y="281"/>
                    <a:pt x="1958" y="297"/>
                    <a:pt x="1957" y="313"/>
                  </a:cubicBezTo>
                  <a:cubicBezTo>
                    <a:pt x="1956" y="347"/>
                    <a:pt x="1942" y="374"/>
                    <a:pt x="1918" y="384"/>
                  </a:cubicBezTo>
                  <a:cubicBezTo>
                    <a:pt x="1878" y="400"/>
                    <a:pt x="1825" y="364"/>
                    <a:pt x="1800" y="303"/>
                  </a:cubicBezTo>
                  <a:cubicBezTo>
                    <a:pt x="1774" y="242"/>
                    <a:pt x="1786" y="179"/>
                    <a:pt x="1825" y="163"/>
                  </a:cubicBezTo>
                  <a:cubicBezTo>
                    <a:pt x="1849" y="153"/>
                    <a:pt x="1878" y="162"/>
                    <a:pt x="1903" y="184"/>
                  </a:cubicBezTo>
                  <a:cubicBezTo>
                    <a:pt x="1915" y="196"/>
                    <a:pt x="1934" y="200"/>
                    <a:pt x="1951" y="193"/>
                  </a:cubicBezTo>
                  <a:cubicBezTo>
                    <a:pt x="1951" y="193"/>
                    <a:pt x="1951" y="193"/>
                    <a:pt x="1951" y="192"/>
                  </a:cubicBezTo>
                  <a:cubicBezTo>
                    <a:pt x="1967" y="186"/>
                    <a:pt x="1978" y="175"/>
                    <a:pt x="1980" y="165"/>
                  </a:cubicBezTo>
                  <a:cubicBezTo>
                    <a:pt x="1915" y="6"/>
                    <a:pt x="1915" y="6"/>
                    <a:pt x="1915" y="6"/>
                  </a:cubicBezTo>
                  <a:cubicBezTo>
                    <a:pt x="1423" y="208"/>
                    <a:pt x="855" y="224"/>
                    <a:pt x="325" y="4"/>
                  </a:cubicBezTo>
                  <a:cubicBezTo>
                    <a:pt x="321" y="3"/>
                    <a:pt x="318" y="1"/>
                    <a:pt x="315" y="0"/>
                  </a:cubicBezTo>
                  <a:cubicBezTo>
                    <a:pt x="250" y="156"/>
                    <a:pt x="250" y="156"/>
                    <a:pt x="250" y="156"/>
                  </a:cubicBezTo>
                  <a:cubicBezTo>
                    <a:pt x="241" y="161"/>
                    <a:pt x="226" y="160"/>
                    <a:pt x="211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194" y="147"/>
                    <a:pt x="184" y="130"/>
                    <a:pt x="183" y="114"/>
                  </a:cubicBezTo>
                  <a:cubicBezTo>
                    <a:pt x="182" y="80"/>
                    <a:pt x="168" y="53"/>
                    <a:pt x="144" y="43"/>
                  </a:cubicBezTo>
                  <a:cubicBezTo>
                    <a:pt x="104" y="27"/>
                    <a:pt x="51" y="63"/>
                    <a:pt x="26" y="124"/>
                  </a:cubicBezTo>
                  <a:cubicBezTo>
                    <a:pt x="0" y="185"/>
                    <a:pt x="12" y="248"/>
                    <a:pt x="52" y="265"/>
                  </a:cubicBezTo>
                  <a:cubicBezTo>
                    <a:pt x="76" y="275"/>
                    <a:pt x="104" y="265"/>
                    <a:pt x="129" y="243"/>
                  </a:cubicBezTo>
                  <a:cubicBezTo>
                    <a:pt x="141" y="232"/>
                    <a:pt x="160" y="228"/>
                    <a:pt x="177" y="235"/>
                  </a:cubicBezTo>
                  <a:cubicBezTo>
                    <a:pt x="177" y="235"/>
                    <a:pt x="177" y="235"/>
                    <a:pt x="178" y="235"/>
                  </a:cubicBezTo>
                  <a:cubicBezTo>
                    <a:pt x="193" y="241"/>
                    <a:pt x="204" y="251"/>
                    <a:pt x="206" y="261"/>
                  </a:cubicBezTo>
                  <a:cubicBezTo>
                    <a:pt x="142" y="416"/>
                    <a:pt x="142" y="416"/>
                    <a:pt x="142" y="416"/>
                  </a:cubicBezTo>
                  <a:cubicBezTo>
                    <a:pt x="145" y="417"/>
                    <a:pt x="149" y="419"/>
                    <a:pt x="152" y="420"/>
                  </a:cubicBezTo>
                  <a:cubicBezTo>
                    <a:pt x="797" y="687"/>
                    <a:pt x="1488" y="669"/>
                    <a:pt x="2086" y="423"/>
                  </a:cubicBezTo>
                  <a:lnTo>
                    <a:pt x="2024" y="27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61982A5C-66B4-449E-8305-C693052EE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290" y="3238570"/>
              <a:ext cx="731837" cy="804863"/>
            </a:xfrm>
            <a:custGeom>
              <a:avLst/>
              <a:gdLst>
                <a:gd name="T0" fmla="*/ 1403 w 1540"/>
                <a:gd name="T1" fmla="*/ 1512 h 1693"/>
                <a:gd name="T2" fmla="*/ 1402 w 1540"/>
                <a:gd name="T3" fmla="*/ 1512 h 1693"/>
                <a:gd name="T4" fmla="*/ 1354 w 1540"/>
                <a:gd name="T5" fmla="*/ 1520 h 1693"/>
                <a:gd name="T6" fmla="*/ 1277 w 1540"/>
                <a:gd name="T7" fmla="*/ 1542 h 1693"/>
                <a:gd name="T8" fmla="*/ 1251 w 1540"/>
                <a:gd name="T9" fmla="*/ 1401 h 1693"/>
                <a:gd name="T10" fmla="*/ 1369 w 1540"/>
                <a:gd name="T11" fmla="*/ 1320 h 1693"/>
                <a:gd name="T12" fmla="*/ 1408 w 1540"/>
                <a:gd name="T13" fmla="*/ 1391 h 1693"/>
                <a:gd name="T14" fmla="*/ 1436 w 1540"/>
                <a:gd name="T15" fmla="*/ 1431 h 1693"/>
                <a:gd name="T16" fmla="*/ 1436 w 1540"/>
                <a:gd name="T17" fmla="*/ 1431 h 1693"/>
                <a:gd name="T18" fmla="*/ 1475 w 1540"/>
                <a:gd name="T19" fmla="*/ 1433 h 1693"/>
                <a:gd name="T20" fmla="*/ 1540 w 1540"/>
                <a:gd name="T21" fmla="*/ 1277 h 1693"/>
                <a:gd name="T22" fmla="*/ 417 w 1540"/>
                <a:gd name="T23" fmla="*/ 142 h 1693"/>
                <a:gd name="T24" fmla="*/ 261 w 1540"/>
                <a:gd name="T25" fmla="*/ 206 h 1693"/>
                <a:gd name="T26" fmla="*/ 235 w 1540"/>
                <a:gd name="T27" fmla="*/ 178 h 1693"/>
                <a:gd name="T28" fmla="*/ 234 w 1540"/>
                <a:gd name="T29" fmla="*/ 177 h 1693"/>
                <a:gd name="T30" fmla="*/ 243 w 1540"/>
                <a:gd name="T31" fmla="*/ 129 h 1693"/>
                <a:gd name="T32" fmla="*/ 265 w 1540"/>
                <a:gd name="T33" fmla="*/ 52 h 1693"/>
                <a:gd name="T34" fmla="*/ 124 w 1540"/>
                <a:gd name="T35" fmla="*/ 26 h 1693"/>
                <a:gd name="T36" fmla="*/ 43 w 1540"/>
                <a:gd name="T37" fmla="*/ 143 h 1693"/>
                <a:gd name="T38" fmla="*/ 114 w 1540"/>
                <a:gd name="T39" fmla="*/ 183 h 1693"/>
                <a:gd name="T40" fmla="*/ 154 w 1540"/>
                <a:gd name="T41" fmla="*/ 211 h 1693"/>
                <a:gd name="T42" fmla="*/ 154 w 1540"/>
                <a:gd name="T43" fmla="*/ 211 h 1693"/>
                <a:gd name="T44" fmla="*/ 156 w 1540"/>
                <a:gd name="T45" fmla="*/ 250 h 1693"/>
                <a:gd name="T46" fmla="*/ 0 w 1540"/>
                <a:gd name="T47" fmla="*/ 314 h 1693"/>
                <a:gd name="T48" fmla="*/ 1367 w 1540"/>
                <a:gd name="T49" fmla="*/ 1693 h 1693"/>
                <a:gd name="T50" fmla="*/ 1431 w 1540"/>
                <a:gd name="T51" fmla="*/ 1538 h 1693"/>
                <a:gd name="T52" fmla="*/ 1403 w 1540"/>
                <a:gd name="T53" fmla="*/ 1512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0" h="1693">
                  <a:moveTo>
                    <a:pt x="1403" y="1512"/>
                  </a:moveTo>
                  <a:cubicBezTo>
                    <a:pt x="1402" y="1512"/>
                    <a:pt x="1402" y="1512"/>
                    <a:pt x="1402" y="1512"/>
                  </a:cubicBezTo>
                  <a:cubicBezTo>
                    <a:pt x="1385" y="1505"/>
                    <a:pt x="1366" y="1509"/>
                    <a:pt x="1354" y="1520"/>
                  </a:cubicBezTo>
                  <a:cubicBezTo>
                    <a:pt x="1329" y="1542"/>
                    <a:pt x="1301" y="1552"/>
                    <a:pt x="1277" y="1542"/>
                  </a:cubicBezTo>
                  <a:cubicBezTo>
                    <a:pt x="1237" y="1525"/>
                    <a:pt x="1225" y="1462"/>
                    <a:pt x="1251" y="1401"/>
                  </a:cubicBezTo>
                  <a:cubicBezTo>
                    <a:pt x="1276" y="1340"/>
                    <a:pt x="1329" y="1304"/>
                    <a:pt x="1369" y="1320"/>
                  </a:cubicBezTo>
                  <a:cubicBezTo>
                    <a:pt x="1393" y="1330"/>
                    <a:pt x="1407" y="1357"/>
                    <a:pt x="1408" y="1391"/>
                  </a:cubicBezTo>
                  <a:cubicBezTo>
                    <a:pt x="1409" y="1407"/>
                    <a:pt x="1419" y="1424"/>
                    <a:pt x="1436" y="1431"/>
                  </a:cubicBezTo>
                  <a:cubicBezTo>
                    <a:pt x="1436" y="1431"/>
                    <a:pt x="1436" y="1431"/>
                    <a:pt x="1436" y="1431"/>
                  </a:cubicBezTo>
                  <a:cubicBezTo>
                    <a:pt x="1451" y="1437"/>
                    <a:pt x="1466" y="1438"/>
                    <a:pt x="1475" y="1433"/>
                  </a:cubicBezTo>
                  <a:cubicBezTo>
                    <a:pt x="1540" y="1277"/>
                    <a:pt x="1540" y="1277"/>
                    <a:pt x="1540" y="1277"/>
                  </a:cubicBezTo>
                  <a:cubicBezTo>
                    <a:pt x="1009" y="1054"/>
                    <a:pt x="619" y="637"/>
                    <a:pt x="417" y="142"/>
                  </a:cubicBezTo>
                  <a:cubicBezTo>
                    <a:pt x="261" y="206"/>
                    <a:pt x="261" y="206"/>
                    <a:pt x="261" y="206"/>
                  </a:cubicBezTo>
                  <a:cubicBezTo>
                    <a:pt x="251" y="204"/>
                    <a:pt x="241" y="193"/>
                    <a:pt x="235" y="178"/>
                  </a:cubicBezTo>
                  <a:cubicBezTo>
                    <a:pt x="234" y="178"/>
                    <a:pt x="234" y="177"/>
                    <a:pt x="234" y="177"/>
                  </a:cubicBezTo>
                  <a:cubicBezTo>
                    <a:pt x="227" y="160"/>
                    <a:pt x="232" y="142"/>
                    <a:pt x="243" y="129"/>
                  </a:cubicBezTo>
                  <a:cubicBezTo>
                    <a:pt x="265" y="105"/>
                    <a:pt x="275" y="76"/>
                    <a:pt x="265" y="52"/>
                  </a:cubicBezTo>
                  <a:cubicBezTo>
                    <a:pt x="248" y="12"/>
                    <a:pt x="186" y="0"/>
                    <a:pt x="124" y="26"/>
                  </a:cubicBezTo>
                  <a:cubicBezTo>
                    <a:pt x="63" y="51"/>
                    <a:pt x="27" y="104"/>
                    <a:pt x="43" y="143"/>
                  </a:cubicBezTo>
                  <a:cubicBezTo>
                    <a:pt x="53" y="167"/>
                    <a:pt x="80" y="181"/>
                    <a:pt x="114" y="183"/>
                  </a:cubicBezTo>
                  <a:cubicBezTo>
                    <a:pt x="130" y="183"/>
                    <a:pt x="146" y="194"/>
                    <a:pt x="154" y="211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60" y="226"/>
                    <a:pt x="160" y="241"/>
                    <a:pt x="156" y="250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46" y="915"/>
                    <a:pt x="721" y="1422"/>
                    <a:pt x="1367" y="1693"/>
                  </a:cubicBezTo>
                  <a:cubicBezTo>
                    <a:pt x="1431" y="1538"/>
                    <a:pt x="1431" y="1538"/>
                    <a:pt x="1431" y="1538"/>
                  </a:cubicBezTo>
                  <a:cubicBezTo>
                    <a:pt x="1429" y="1528"/>
                    <a:pt x="1418" y="1518"/>
                    <a:pt x="1403" y="1512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AE8A7E30-A4F8-431E-A097-A26FB373A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670" y="2398780"/>
              <a:ext cx="326232" cy="989012"/>
            </a:xfrm>
            <a:custGeom>
              <a:avLst/>
              <a:gdLst>
                <a:gd name="T0" fmla="*/ 686 w 686"/>
                <a:gd name="T1" fmla="*/ 315 h 2080"/>
                <a:gd name="T2" fmla="*/ 531 w 686"/>
                <a:gd name="T3" fmla="*/ 251 h 2080"/>
                <a:gd name="T4" fmla="*/ 532 w 686"/>
                <a:gd name="T5" fmla="*/ 211 h 2080"/>
                <a:gd name="T6" fmla="*/ 532 w 686"/>
                <a:gd name="T7" fmla="*/ 211 h 2080"/>
                <a:gd name="T8" fmla="*/ 572 w 686"/>
                <a:gd name="T9" fmla="*/ 183 h 2080"/>
                <a:gd name="T10" fmla="*/ 643 w 686"/>
                <a:gd name="T11" fmla="*/ 144 h 2080"/>
                <a:gd name="T12" fmla="*/ 562 w 686"/>
                <a:gd name="T13" fmla="*/ 26 h 2080"/>
                <a:gd name="T14" fmla="*/ 422 w 686"/>
                <a:gd name="T15" fmla="*/ 51 h 2080"/>
                <a:gd name="T16" fmla="*/ 443 w 686"/>
                <a:gd name="T17" fmla="*/ 129 h 2080"/>
                <a:gd name="T18" fmla="*/ 451 w 686"/>
                <a:gd name="T19" fmla="*/ 177 h 2080"/>
                <a:gd name="T20" fmla="*/ 451 w 686"/>
                <a:gd name="T21" fmla="*/ 177 h 2080"/>
                <a:gd name="T22" fmla="*/ 424 w 686"/>
                <a:gd name="T23" fmla="*/ 206 h 2080"/>
                <a:gd name="T24" fmla="*/ 270 w 686"/>
                <a:gd name="T25" fmla="*/ 142 h 2080"/>
                <a:gd name="T26" fmla="*/ 266 w 686"/>
                <a:gd name="T27" fmla="*/ 151 h 2080"/>
                <a:gd name="T28" fmla="*/ 261 w 686"/>
                <a:gd name="T29" fmla="*/ 2080 h 2080"/>
                <a:gd name="T30" fmla="*/ 417 w 686"/>
                <a:gd name="T31" fmla="*/ 2016 h 2080"/>
                <a:gd name="T32" fmla="*/ 415 w 686"/>
                <a:gd name="T33" fmla="*/ 1977 h 2080"/>
                <a:gd name="T34" fmla="*/ 415 w 686"/>
                <a:gd name="T35" fmla="*/ 1977 h 2080"/>
                <a:gd name="T36" fmla="*/ 375 w 686"/>
                <a:gd name="T37" fmla="*/ 1949 h 2080"/>
                <a:gd name="T38" fmla="*/ 304 w 686"/>
                <a:gd name="T39" fmla="*/ 1909 h 2080"/>
                <a:gd name="T40" fmla="*/ 385 w 686"/>
                <a:gd name="T41" fmla="*/ 1792 h 2080"/>
                <a:gd name="T42" fmla="*/ 526 w 686"/>
                <a:gd name="T43" fmla="*/ 1818 h 2080"/>
                <a:gd name="T44" fmla="*/ 504 w 686"/>
                <a:gd name="T45" fmla="*/ 1895 h 2080"/>
                <a:gd name="T46" fmla="*/ 495 w 686"/>
                <a:gd name="T47" fmla="*/ 1943 h 2080"/>
                <a:gd name="T48" fmla="*/ 496 w 686"/>
                <a:gd name="T49" fmla="*/ 1944 h 2080"/>
                <a:gd name="T50" fmla="*/ 522 w 686"/>
                <a:gd name="T51" fmla="*/ 1972 h 2080"/>
                <a:gd name="T52" fmla="*/ 678 w 686"/>
                <a:gd name="T53" fmla="*/ 1908 h 2080"/>
                <a:gd name="T54" fmla="*/ 682 w 686"/>
                <a:gd name="T55" fmla="*/ 323 h 2080"/>
                <a:gd name="T56" fmla="*/ 686 w 686"/>
                <a:gd name="T57" fmla="*/ 31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6" h="2080">
                  <a:moveTo>
                    <a:pt x="686" y="315"/>
                  </a:moveTo>
                  <a:cubicBezTo>
                    <a:pt x="531" y="251"/>
                    <a:pt x="531" y="251"/>
                    <a:pt x="531" y="251"/>
                  </a:cubicBezTo>
                  <a:cubicBezTo>
                    <a:pt x="525" y="242"/>
                    <a:pt x="525" y="227"/>
                    <a:pt x="532" y="211"/>
                  </a:cubicBezTo>
                  <a:cubicBezTo>
                    <a:pt x="532" y="211"/>
                    <a:pt x="532" y="211"/>
                    <a:pt x="532" y="211"/>
                  </a:cubicBezTo>
                  <a:cubicBezTo>
                    <a:pt x="539" y="194"/>
                    <a:pt x="556" y="183"/>
                    <a:pt x="572" y="183"/>
                  </a:cubicBezTo>
                  <a:cubicBezTo>
                    <a:pt x="606" y="181"/>
                    <a:pt x="633" y="168"/>
                    <a:pt x="643" y="144"/>
                  </a:cubicBezTo>
                  <a:cubicBezTo>
                    <a:pt x="659" y="104"/>
                    <a:pt x="623" y="51"/>
                    <a:pt x="562" y="26"/>
                  </a:cubicBezTo>
                  <a:cubicBezTo>
                    <a:pt x="501" y="0"/>
                    <a:pt x="438" y="12"/>
                    <a:pt x="422" y="51"/>
                  </a:cubicBezTo>
                  <a:cubicBezTo>
                    <a:pt x="412" y="75"/>
                    <a:pt x="421" y="104"/>
                    <a:pt x="443" y="129"/>
                  </a:cubicBezTo>
                  <a:cubicBezTo>
                    <a:pt x="454" y="141"/>
                    <a:pt x="458" y="160"/>
                    <a:pt x="451" y="177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45" y="193"/>
                    <a:pt x="434" y="204"/>
                    <a:pt x="424" y="206"/>
                  </a:cubicBezTo>
                  <a:cubicBezTo>
                    <a:pt x="270" y="142"/>
                    <a:pt x="270" y="142"/>
                    <a:pt x="270" y="142"/>
                  </a:cubicBezTo>
                  <a:cubicBezTo>
                    <a:pt x="269" y="145"/>
                    <a:pt x="267" y="148"/>
                    <a:pt x="266" y="151"/>
                  </a:cubicBezTo>
                  <a:cubicBezTo>
                    <a:pt x="0" y="793"/>
                    <a:pt x="18" y="1483"/>
                    <a:pt x="261" y="2080"/>
                  </a:cubicBezTo>
                  <a:cubicBezTo>
                    <a:pt x="417" y="2016"/>
                    <a:pt x="417" y="2016"/>
                    <a:pt x="417" y="2016"/>
                  </a:cubicBezTo>
                  <a:cubicBezTo>
                    <a:pt x="421" y="2007"/>
                    <a:pt x="421" y="1992"/>
                    <a:pt x="415" y="1977"/>
                  </a:cubicBezTo>
                  <a:cubicBezTo>
                    <a:pt x="415" y="1977"/>
                    <a:pt x="415" y="1977"/>
                    <a:pt x="415" y="1977"/>
                  </a:cubicBezTo>
                  <a:cubicBezTo>
                    <a:pt x="407" y="1960"/>
                    <a:pt x="391" y="1949"/>
                    <a:pt x="375" y="1949"/>
                  </a:cubicBezTo>
                  <a:cubicBezTo>
                    <a:pt x="341" y="1947"/>
                    <a:pt x="314" y="1933"/>
                    <a:pt x="304" y="1909"/>
                  </a:cubicBezTo>
                  <a:cubicBezTo>
                    <a:pt x="288" y="1870"/>
                    <a:pt x="324" y="1817"/>
                    <a:pt x="385" y="1792"/>
                  </a:cubicBezTo>
                  <a:cubicBezTo>
                    <a:pt x="447" y="1766"/>
                    <a:pt x="509" y="1778"/>
                    <a:pt x="526" y="1818"/>
                  </a:cubicBezTo>
                  <a:cubicBezTo>
                    <a:pt x="536" y="1842"/>
                    <a:pt x="526" y="1871"/>
                    <a:pt x="504" y="1895"/>
                  </a:cubicBezTo>
                  <a:cubicBezTo>
                    <a:pt x="493" y="1908"/>
                    <a:pt x="488" y="1926"/>
                    <a:pt x="495" y="1943"/>
                  </a:cubicBezTo>
                  <a:cubicBezTo>
                    <a:pt x="495" y="1943"/>
                    <a:pt x="495" y="1944"/>
                    <a:pt x="496" y="1944"/>
                  </a:cubicBezTo>
                  <a:cubicBezTo>
                    <a:pt x="502" y="1959"/>
                    <a:pt x="512" y="1970"/>
                    <a:pt x="522" y="1972"/>
                  </a:cubicBezTo>
                  <a:cubicBezTo>
                    <a:pt x="678" y="1908"/>
                    <a:pt x="678" y="1908"/>
                    <a:pt x="678" y="1908"/>
                  </a:cubicBezTo>
                  <a:cubicBezTo>
                    <a:pt x="478" y="1418"/>
                    <a:pt x="463" y="851"/>
                    <a:pt x="682" y="323"/>
                  </a:cubicBezTo>
                  <a:cubicBezTo>
                    <a:pt x="683" y="320"/>
                    <a:pt x="684" y="318"/>
                    <a:pt x="686" y="315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214DCC5A-025C-4D61-BBAD-297371B14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262" y="1816963"/>
              <a:ext cx="802481" cy="731044"/>
            </a:xfrm>
            <a:custGeom>
              <a:avLst/>
              <a:gdLst>
                <a:gd name="T0" fmla="*/ 1662 w 1687"/>
                <a:gd name="T1" fmla="*/ 126 h 1538"/>
                <a:gd name="T2" fmla="*/ 1544 w 1687"/>
                <a:gd name="T3" fmla="*/ 44 h 1538"/>
                <a:gd name="T4" fmla="*/ 1505 w 1687"/>
                <a:gd name="T5" fmla="*/ 114 h 1538"/>
                <a:gd name="T6" fmla="*/ 1476 w 1687"/>
                <a:gd name="T7" fmla="*/ 154 h 1538"/>
                <a:gd name="T8" fmla="*/ 1476 w 1687"/>
                <a:gd name="T9" fmla="*/ 154 h 1538"/>
                <a:gd name="T10" fmla="*/ 1436 w 1687"/>
                <a:gd name="T11" fmla="*/ 155 h 1538"/>
                <a:gd name="T12" fmla="*/ 1372 w 1687"/>
                <a:gd name="T13" fmla="*/ 0 h 1538"/>
                <a:gd name="T14" fmla="*/ 0 w 1687"/>
                <a:gd name="T15" fmla="*/ 1365 h 1538"/>
                <a:gd name="T16" fmla="*/ 154 w 1687"/>
                <a:gd name="T17" fmla="*/ 1429 h 1538"/>
                <a:gd name="T18" fmla="*/ 181 w 1687"/>
                <a:gd name="T19" fmla="*/ 1400 h 1538"/>
                <a:gd name="T20" fmla="*/ 181 w 1687"/>
                <a:gd name="T21" fmla="*/ 1400 h 1538"/>
                <a:gd name="T22" fmla="*/ 173 w 1687"/>
                <a:gd name="T23" fmla="*/ 1352 h 1538"/>
                <a:gd name="T24" fmla="*/ 152 w 1687"/>
                <a:gd name="T25" fmla="*/ 1274 h 1538"/>
                <a:gd name="T26" fmla="*/ 292 w 1687"/>
                <a:gd name="T27" fmla="*/ 1249 h 1538"/>
                <a:gd name="T28" fmla="*/ 373 w 1687"/>
                <a:gd name="T29" fmla="*/ 1367 h 1538"/>
                <a:gd name="T30" fmla="*/ 302 w 1687"/>
                <a:gd name="T31" fmla="*/ 1406 h 1538"/>
                <a:gd name="T32" fmla="*/ 262 w 1687"/>
                <a:gd name="T33" fmla="*/ 1434 h 1538"/>
                <a:gd name="T34" fmla="*/ 262 w 1687"/>
                <a:gd name="T35" fmla="*/ 1434 h 1538"/>
                <a:gd name="T36" fmla="*/ 261 w 1687"/>
                <a:gd name="T37" fmla="*/ 1474 h 1538"/>
                <a:gd name="T38" fmla="*/ 416 w 1687"/>
                <a:gd name="T39" fmla="*/ 1538 h 1538"/>
                <a:gd name="T40" fmla="*/ 1544 w 1687"/>
                <a:gd name="T41" fmla="*/ 417 h 1538"/>
                <a:gd name="T42" fmla="*/ 1480 w 1687"/>
                <a:gd name="T43" fmla="*/ 262 h 1538"/>
                <a:gd name="T44" fmla="*/ 1509 w 1687"/>
                <a:gd name="T45" fmla="*/ 235 h 1538"/>
                <a:gd name="T46" fmla="*/ 1510 w 1687"/>
                <a:gd name="T47" fmla="*/ 235 h 1538"/>
                <a:gd name="T48" fmla="*/ 1558 w 1687"/>
                <a:gd name="T49" fmla="*/ 244 h 1538"/>
                <a:gd name="T50" fmla="*/ 1635 w 1687"/>
                <a:gd name="T51" fmla="*/ 266 h 1538"/>
                <a:gd name="T52" fmla="*/ 1662 w 1687"/>
                <a:gd name="T53" fmla="*/ 126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87" h="1538">
                  <a:moveTo>
                    <a:pt x="1662" y="126"/>
                  </a:moveTo>
                  <a:cubicBezTo>
                    <a:pt x="1637" y="64"/>
                    <a:pt x="1584" y="28"/>
                    <a:pt x="1544" y="44"/>
                  </a:cubicBezTo>
                  <a:cubicBezTo>
                    <a:pt x="1520" y="54"/>
                    <a:pt x="1506" y="81"/>
                    <a:pt x="1505" y="114"/>
                  </a:cubicBezTo>
                  <a:cubicBezTo>
                    <a:pt x="1504" y="131"/>
                    <a:pt x="1493" y="147"/>
                    <a:pt x="1476" y="154"/>
                  </a:cubicBezTo>
                  <a:cubicBezTo>
                    <a:pt x="1476" y="154"/>
                    <a:pt x="1476" y="154"/>
                    <a:pt x="1476" y="154"/>
                  </a:cubicBezTo>
                  <a:cubicBezTo>
                    <a:pt x="1460" y="161"/>
                    <a:pt x="1444" y="161"/>
                    <a:pt x="1436" y="155"/>
                  </a:cubicBezTo>
                  <a:cubicBezTo>
                    <a:pt x="1372" y="0"/>
                    <a:pt x="1372" y="0"/>
                    <a:pt x="1372" y="0"/>
                  </a:cubicBezTo>
                  <a:cubicBezTo>
                    <a:pt x="774" y="247"/>
                    <a:pt x="269" y="721"/>
                    <a:pt x="0" y="1365"/>
                  </a:cubicBezTo>
                  <a:cubicBezTo>
                    <a:pt x="154" y="1429"/>
                    <a:pt x="154" y="1429"/>
                    <a:pt x="154" y="1429"/>
                  </a:cubicBezTo>
                  <a:cubicBezTo>
                    <a:pt x="164" y="1427"/>
                    <a:pt x="175" y="1416"/>
                    <a:pt x="181" y="1400"/>
                  </a:cubicBezTo>
                  <a:cubicBezTo>
                    <a:pt x="181" y="1400"/>
                    <a:pt x="181" y="1400"/>
                    <a:pt x="181" y="1400"/>
                  </a:cubicBezTo>
                  <a:cubicBezTo>
                    <a:pt x="188" y="1383"/>
                    <a:pt x="184" y="1364"/>
                    <a:pt x="173" y="1352"/>
                  </a:cubicBezTo>
                  <a:cubicBezTo>
                    <a:pt x="151" y="1327"/>
                    <a:pt x="142" y="1298"/>
                    <a:pt x="152" y="1274"/>
                  </a:cubicBezTo>
                  <a:cubicBezTo>
                    <a:pt x="168" y="1235"/>
                    <a:pt x="231" y="1223"/>
                    <a:pt x="292" y="1249"/>
                  </a:cubicBezTo>
                  <a:cubicBezTo>
                    <a:pt x="353" y="1274"/>
                    <a:pt x="389" y="1327"/>
                    <a:pt x="373" y="1367"/>
                  </a:cubicBezTo>
                  <a:cubicBezTo>
                    <a:pt x="363" y="1391"/>
                    <a:pt x="336" y="1404"/>
                    <a:pt x="302" y="1406"/>
                  </a:cubicBezTo>
                  <a:cubicBezTo>
                    <a:pt x="286" y="1406"/>
                    <a:pt x="269" y="1417"/>
                    <a:pt x="262" y="1434"/>
                  </a:cubicBezTo>
                  <a:cubicBezTo>
                    <a:pt x="262" y="1434"/>
                    <a:pt x="262" y="1434"/>
                    <a:pt x="262" y="1434"/>
                  </a:cubicBezTo>
                  <a:cubicBezTo>
                    <a:pt x="255" y="1450"/>
                    <a:pt x="255" y="1465"/>
                    <a:pt x="261" y="1474"/>
                  </a:cubicBezTo>
                  <a:cubicBezTo>
                    <a:pt x="416" y="1538"/>
                    <a:pt x="416" y="1538"/>
                    <a:pt x="416" y="1538"/>
                  </a:cubicBezTo>
                  <a:cubicBezTo>
                    <a:pt x="637" y="1009"/>
                    <a:pt x="1052" y="619"/>
                    <a:pt x="1544" y="417"/>
                  </a:cubicBezTo>
                  <a:cubicBezTo>
                    <a:pt x="1480" y="262"/>
                    <a:pt x="1480" y="262"/>
                    <a:pt x="1480" y="262"/>
                  </a:cubicBezTo>
                  <a:cubicBezTo>
                    <a:pt x="1482" y="253"/>
                    <a:pt x="1493" y="242"/>
                    <a:pt x="1509" y="235"/>
                  </a:cubicBezTo>
                  <a:cubicBezTo>
                    <a:pt x="1509" y="235"/>
                    <a:pt x="1509" y="235"/>
                    <a:pt x="1510" y="235"/>
                  </a:cubicBezTo>
                  <a:cubicBezTo>
                    <a:pt x="1527" y="228"/>
                    <a:pt x="1545" y="232"/>
                    <a:pt x="1558" y="244"/>
                  </a:cubicBezTo>
                  <a:cubicBezTo>
                    <a:pt x="1582" y="266"/>
                    <a:pt x="1611" y="276"/>
                    <a:pt x="1635" y="266"/>
                  </a:cubicBezTo>
                  <a:cubicBezTo>
                    <a:pt x="1675" y="250"/>
                    <a:pt x="1687" y="187"/>
                    <a:pt x="1662" y="12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177E24-EDC7-4AA7-91D5-8FBE9D8888B1}"/>
                </a:ext>
              </a:extLst>
            </p:cNvPr>
            <p:cNvSpPr/>
            <p:nvPr/>
          </p:nvSpPr>
          <p:spPr>
            <a:xfrm>
              <a:off x="4082427" y="854658"/>
              <a:ext cx="827883" cy="82788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E5C15F1-55CC-4736-9A08-22E4BCD86264}"/>
                </a:ext>
              </a:extLst>
            </p:cNvPr>
            <p:cNvSpPr/>
            <p:nvPr/>
          </p:nvSpPr>
          <p:spPr>
            <a:xfrm>
              <a:off x="4250958" y="4293061"/>
              <a:ext cx="827883" cy="82788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2CB5F40-01F5-4E13-B7A2-63959DF5CA28}"/>
                </a:ext>
              </a:extLst>
            </p:cNvPr>
            <p:cNvSpPr/>
            <p:nvPr/>
          </p:nvSpPr>
          <p:spPr>
            <a:xfrm>
              <a:off x="3159426" y="4315774"/>
              <a:ext cx="827883" cy="82788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74C6C85-0653-46FE-92A0-BE0B36B59AD1}"/>
                </a:ext>
              </a:extLst>
            </p:cNvPr>
            <p:cNvSpPr/>
            <p:nvPr/>
          </p:nvSpPr>
          <p:spPr>
            <a:xfrm>
              <a:off x="5067927" y="3570288"/>
              <a:ext cx="827883" cy="8278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730AA6E-059F-443A-BA5F-BF5E35AC80A4}"/>
                </a:ext>
              </a:extLst>
            </p:cNvPr>
            <p:cNvSpPr/>
            <p:nvPr/>
          </p:nvSpPr>
          <p:spPr>
            <a:xfrm>
              <a:off x="2014391" y="3602689"/>
              <a:ext cx="827883" cy="8278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A0B2C7B-0AAC-4687-9026-E4F2FD172B83}"/>
                </a:ext>
              </a:extLst>
            </p:cNvPr>
            <p:cNvSpPr/>
            <p:nvPr/>
          </p:nvSpPr>
          <p:spPr>
            <a:xfrm>
              <a:off x="5095567" y="1616190"/>
              <a:ext cx="827883" cy="8278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833F108-09EB-406A-B371-C910FAD2F85E}"/>
                </a:ext>
              </a:extLst>
            </p:cNvPr>
            <p:cNvSpPr/>
            <p:nvPr/>
          </p:nvSpPr>
          <p:spPr>
            <a:xfrm>
              <a:off x="1768503" y="2567838"/>
              <a:ext cx="827883" cy="8278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8808C89-8DCC-4E91-97AB-2CEB3FDC0265}"/>
                </a:ext>
              </a:extLst>
            </p:cNvPr>
            <p:cNvSpPr/>
            <p:nvPr/>
          </p:nvSpPr>
          <p:spPr>
            <a:xfrm>
              <a:off x="2880547" y="926375"/>
              <a:ext cx="827883" cy="8278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006D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B9066F-B86B-4860-9AE2-1979A2C07A57}"/>
                </a:ext>
              </a:extLst>
            </p:cNvPr>
            <p:cNvSpPr txBox="1"/>
            <p:nvPr/>
          </p:nvSpPr>
          <p:spPr>
            <a:xfrm>
              <a:off x="2918732" y="2620717"/>
              <a:ext cx="211930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Firma multidisciplinaria </a:t>
              </a:r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28394098-A7D5-464E-B534-A7F9C1B273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6469" y="2778514"/>
              <a:ext cx="411956" cy="398463"/>
            </a:xfrm>
            <a:custGeom>
              <a:avLst/>
              <a:gdLst>
                <a:gd name="T0" fmla="*/ 998 w 1584"/>
                <a:gd name="T1" fmla="*/ 965 h 1533"/>
                <a:gd name="T2" fmla="*/ 998 w 1584"/>
                <a:gd name="T3" fmla="*/ 925 h 1533"/>
                <a:gd name="T4" fmla="*/ 998 w 1584"/>
                <a:gd name="T5" fmla="*/ 144 h 1533"/>
                <a:gd name="T6" fmla="*/ 1375 w 1584"/>
                <a:gd name="T7" fmla="*/ 157 h 1533"/>
                <a:gd name="T8" fmla="*/ 501 w 1584"/>
                <a:gd name="T9" fmla="*/ 731 h 1533"/>
                <a:gd name="T10" fmla="*/ 461 w 1584"/>
                <a:gd name="T11" fmla="*/ 898 h 1533"/>
                <a:gd name="T12" fmla="*/ 45 w 1584"/>
                <a:gd name="T13" fmla="*/ 1499 h 1533"/>
                <a:gd name="T14" fmla="*/ 639 w 1584"/>
                <a:gd name="T15" fmla="*/ 1076 h 1533"/>
                <a:gd name="T16" fmla="*/ 802 w 1584"/>
                <a:gd name="T17" fmla="*/ 1031 h 1533"/>
                <a:gd name="T18" fmla="*/ 178 w 1584"/>
                <a:gd name="T19" fmla="*/ 1470 h 1533"/>
                <a:gd name="T20" fmla="*/ 62 w 1584"/>
                <a:gd name="T21" fmla="*/ 1354 h 1533"/>
                <a:gd name="T22" fmla="*/ 683 w 1584"/>
                <a:gd name="T23" fmla="*/ 1047 h 1533"/>
                <a:gd name="T24" fmla="*/ 489 w 1584"/>
                <a:gd name="T25" fmla="*/ 869 h 1533"/>
                <a:gd name="T26" fmla="*/ 534 w 1584"/>
                <a:gd name="T27" fmla="*/ 798 h 1533"/>
                <a:gd name="T28" fmla="*/ 568 w 1584"/>
                <a:gd name="T29" fmla="*/ 851 h 1533"/>
                <a:gd name="T30" fmla="*/ 649 w 1584"/>
                <a:gd name="T31" fmla="*/ 939 h 1533"/>
                <a:gd name="T32" fmla="*/ 713 w 1584"/>
                <a:gd name="T33" fmla="*/ 986 h 1533"/>
                <a:gd name="T34" fmla="*/ 1347 w 1584"/>
                <a:gd name="T35" fmla="*/ 883 h 1533"/>
                <a:gd name="T36" fmla="*/ 557 w 1584"/>
                <a:gd name="T37" fmla="*/ 755 h 1533"/>
                <a:gd name="T38" fmla="*/ 998 w 1584"/>
                <a:gd name="T39" fmla="*/ 41 h 1533"/>
                <a:gd name="T40" fmla="*/ 1128 w 1584"/>
                <a:gd name="T41" fmla="*/ 462 h 1533"/>
                <a:gd name="T42" fmla="*/ 925 w 1584"/>
                <a:gd name="T43" fmla="*/ 404 h 1533"/>
                <a:gd name="T44" fmla="*/ 855 w 1584"/>
                <a:gd name="T45" fmla="*/ 575 h 1533"/>
                <a:gd name="T46" fmla="*/ 998 w 1584"/>
                <a:gd name="T47" fmla="*/ 683 h 1533"/>
                <a:gd name="T48" fmla="*/ 1141 w 1584"/>
                <a:gd name="T49" fmla="*/ 575 h 1533"/>
                <a:gd name="T50" fmla="*/ 1102 w 1584"/>
                <a:gd name="T51" fmla="*/ 564 h 1533"/>
                <a:gd name="T52" fmla="*/ 968 w 1584"/>
                <a:gd name="T53" fmla="*/ 638 h 1533"/>
                <a:gd name="T54" fmla="*/ 890 w 1584"/>
                <a:gd name="T55" fmla="*/ 534 h 1533"/>
                <a:gd name="T56" fmla="*/ 969 w 1584"/>
                <a:gd name="T57" fmla="*/ 430 h 1533"/>
                <a:gd name="T58" fmla="*/ 1092 w 1584"/>
                <a:gd name="T59" fmla="*/ 482 h 1533"/>
                <a:gd name="T60" fmla="*/ 1235 w 1584"/>
                <a:gd name="T61" fmla="*/ 466 h 1533"/>
                <a:gd name="T62" fmla="*/ 1226 w 1584"/>
                <a:gd name="T63" fmla="*/ 387 h 1533"/>
                <a:gd name="T64" fmla="*/ 1104 w 1584"/>
                <a:gd name="T65" fmla="*/ 331 h 1533"/>
                <a:gd name="T66" fmla="*/ 969 w 1584"/>
                <a:gd name="T67" fmla="*/ 257 h 1533"/>
                <a:gd name="T68" fmla="*/ 879 w 1584"/>
                <a:gd name="T69" fmla="*/ 318 h 1533"/>
                <a:gd name="T70" fmla="*/ 782 w 1584"/>
                <a:gd name="T71" fmla="*/ 415 h 1533"/>
                <a:gd name="T72" fmla="*/ 721 w 1584"/>
                <a:gd name="T73" fmla="*/ 506 h 1533"/>
                <a:gd name="T74" fmla="*/ 795 w 1584"/>
                <a:gd name="T75" fmla="*/ 640 h 1533"/>
                <a:gd name="T76" fmla="*/ 822 w 1584"/>
                <a:gd name="T77" fmla="*/ 750 h 1533"/>
                <a:gd name="T78" fmla="*/ 929 w 1584"/>
                <a:gd name="T79" fmla="*/ 771 h 1533"/>
                <a:gd name="T80" fmla="*/ 1067 w 1584"/>
                <a:gd name="T81" fmla="*/ 753 h 1533"/>
                <a:gd name="T82" fmla="*/ 1214 w 1584"/>
                <a:gd name="T83" fmla="*/ 710 h 1533"/>
                <a:gd name="T84" fmla="*/ 1216 w 1584"/>
                <a:gd name="T85" fmla="*/ 603 h 1533"/>
                <a:gd name="T86" fmla="*/ 1235 w 1584"/>
                <a:gd name="T87" fmla="*/ 466 h 1533"/>
                <a:gd name="T88" fmla="*/ 1162 w 1584"/>
                <a:gd name="T89" fmla="*/ 626 h 1533"/>
                <a:gd name="T90" fmla="*/ 1122 w 1584"/>
                <a:gd name="T91" fmla="*/ 697 h 1533"/>
                <a:gd name="T92" fmla="*/ 1026 w 1584"/>
                <a:gd name="T93" fmla="*/ 721 h 1533"/>
                <a:gd name="T94" fmla="*/ 968 w 1584"/>
                <a:gd name="T95" fmla="*/ 721 h 1533"/>
                <a:gd name="T96" fmla="*/ 851 w 1584"/>
                <a:gd name="T97" fmla="*/ 722 h 1533"/>
                <a:gd name="T98" fmla="*/ 834 w 1584"/>
                <a:gd name="T99" fmla="*/ 626 h 1533"/>
                <a:gd name="T100" fmla="*/ 761 w 1584"/>
                <a:gd name="T101" fmla="*/ 507 h 1533"/>
                <a:gd name="T102" fmla="*/ 834 w 1584"/>
                <a:gd name="T103" fmla="*/ 443 h 1533"/>
                <a:gd name="T104" fmla="*/ 874 w 1584"/>
                <a:gd name="T105" fmla="*/ 371 h 1533"/>
                <a:gd name="T106" fmla="*/ 970 w 1584"/>
                <a:gd name="T107" fmla="*/ 348 h 1533"/>
                <a:gd name="T108" fmla="*/ 1028 w 1584"/>
                <a:gd name="T109" fmla="*/ 348 h 1533"/>
                <a:gd name="T110" fmla="*/ 1145 w 1584"/>
                <a:gd name="T111" fmla="*/ 347 h 1533"/>
                <a:gd name="T112" fmla="*/ 1162 w 1584"/>
                <a:gd name="T113" fmla="*/ 442 h 1533"/>
                <a:gd name="T114" fmla="*/ 1235 w 1584"/>
                <a:gd name="T115" fmla="*/ 562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84" h="1533">
                  <a:moveTo>
                    <a:pt x="1303" y="229"/>
                  </a:moveTo>
                  <a:cubicBezTo>
                    <a:pt x="1135" y="61"/>
                    <a:pt x="861" y="61"/>
                    <a:pt x="693" y="229"/>
                  </a:cubicBezTo>
                  <a:cubicBezTo>
                    <a:pt x="525" y="397"/>
                    <a:pt x="525" y="671"/>
                    <a:pt x="693" y="839"/>
                  </a:cubicBezTo>
                  <a:cubicBezTo>
                    <a:pt x="777" y="923"/>
                    <a:pt x="888" y="965"/>
                    <a:pt x="998" y="965"/>
                  </a:cubicBezTo>
                  <a:cubicBezTo>
                    <a:pt x="1108" y="965"/>
                    <a:pt x="1219" y="923"/>
                    <a:pt x="1303" y="839"/>
                  </a:cubicBezTo>
                  <a:cubicBezTo>
                    <a:pt x="1471" y="671"/>
                    <a:pt x="1471" y="397"/>
                    <a:pt x="1303" y="229"/>
                  </a:cubicBezTo>
                  <a:close/>
                  <a:moveTo>
                    <a:pt x="1274" y="810"/>
                  </a:moveTo>
                  <a:cubicBezTo>
                    <a:pt x="1200" y="884"/>
                    <a:pt x="1102" y="925"/>
                    <a:pt x="998" y="925"/>
                  </a:cubicBezTo>
                  <a:cubicBezTo>
                    <a:pt x="894" y="925"/>
                    <a:pt x="796" y="884"/>
                    <a:pt x="722" y="810"/>
                  </a:cubicBezTo>
                  <a:cubicBezTo>
                    <a:pt x="648" y="737"/>
                    <a:pt x="607" y="639"/>
                    <a:pt x="607" y="534"/>
                  </a:cubicBezTo>
                  <a:cubicBezTo>
                    <a:pt x="607" y="430"/>
                    <a:pt x="648" y="332"/>
                    <a:pt x="722" y="258"/>
                  </a:cubicBezTo>
                  <a:cubicBezTo>
                    <a:pt x="796" y="184"/>
                    <a:pt x="894" y="144"/>
                    <a:pt x="998" y="144"/>
                  </a:cubicBezTo>
                  <a:cubicBezTo>
                    <a:pt x="1102" y="144"/>
                    <a:pt x="1200" y="184"/>
                    <a:pt x="1274" y="258"/>
                  </a:cubicBezTo>
                  <a:cubicBezTo>
                    <a:pt x="1348" y="332"/>
                    <a:pt x="1389" y="430"/>
                    <a:pt x="1389" y="534"/>
                  </a:cubicBezTo>
                  <a:cubicBezTo>
                    <a:pt x="1389" y="639"/>
                    <a:pt x="1348" y="737"/>
                    <a:pt x="1274" y="810"/>
                  </a:cubicBezTo>
                  <a:close/>
                  <a:moveTo>
                    <a:pt x="1375" y="157"/>
                  </a:moveTo>
                  <a:cubicBezTo>
                    <a:pt x="1275" y="56"/>
                    <a:pt x="1141" y="0"/>
                    <a:pt x="998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855" y="0"/>
                    <a:pt x="721" y="56"/>
                    <a:pt x="620" y="157"/>
                  </a:cubicBezTo>
                  <a:cubicBezTo>
                    <a:pt x="470" y="307"/>
                    <a:pt x="423" y="533"/>
                    <a:pt x="501" y="731"/>
                  </a:cubicBezTo>
                  <a:cubicBezTo>
                    <a:pt x="505" y="741"/>
                    <a:pt x="510" y="750"/>
                    <a:pt x="515" y="760"/>
                  </a:cubicBezTo>
                  <a:cubicBezTo>
                    <a:pt x="455" y="819"/>
                    <a:pt x="455" y="819"/>
                    <a:pt x="455" y="819"/>
                  </a:cubicBezTo>
                  <a:cubicBezTo>
                    <a:pt x="435" y="839"/>
                    <a:pt x="435" y="872"/>
                    <a:pt x="455" y="892"/>
                  </a:cubicBezTo>
                  <a:cubicBezTo>
                    <a:pt x="461" y="898"/>
                    <a:pt x="461" y="898"/>
                    <a:pt x="461" y="898"/>
                  </a:cubicBezTo>
                  <a:cubicBezTo>
                    <a:pt x="33" y="1325"/>
                    <a:pt x="33" y="1325"/>
                    <a:pt x="33" y="1325"/>
                  </a:cubicBezTo>
                  <a:cubicBezTo>
                    <a:pt x="12" y="1347"/>
                    <a:pt x="0" y="1375"/>
                    <a:pt x="0" y="1406"/>
                  </a:cubicBezTo>
                  <a:cubicBezTo>
                    <a:pt x="0" y="1437"/>
                    <a:pt x="12" y="1465"/>
                    <a:pt x="33" y="1487"/>
                  </a:cubicBezTo>
                  <a:cubicBezTo>
                    <a:pt x="45" y="1499"/>
                    <a:pt x="45" y="1499"/>
                    <a:pt x="45" y="1499"/>
                  </a:cubicBezTo>
                  <a:cubicBezTo>
                    <a:pt x="68" y="1521"/>
                    <a:pt x="97" y="1533"/>
                    <a:pt x="126" y="1533"/>
                  </a:cubicBezTo>
                  <a:cubicBezTo>
                    <a:pt x="156" y="1533"/>
                    <a:pt x="185" y="1521"/>
                    <a:pt x="207" y="1499"/>
                  </a:cubicBezTo>
                  <a:cubicBezTo>
                    <a:pt x="635" y="1072"/>
                    <a:pt x="635" y="1072"/>
                    <a:pt x="635" y="1072"/>
                  </a:cubicBezTo>
                  <a:cubicBezTo>
                    <a:pt x="639" y="1076"/>
                    <a:pt x="639" y="1076"/>
                    <a:pt x="639" y="1076"/>
                  </a:cubicBezTo>
                  <a:cubicBezTo>
                    <a:pt x="649" y="1086"/>
                    <a:pt x="662" y="1091"/>
                    <a:pt x="676" y="1091"/>
                  </a:cubicBezTo>
                  <a:cubicBezTo>
                    <a:pt x="689" y="1091"/>
                    <a:pt x="702" y="1086"/>
                    <a:pt x="712" y="1076"/>
                  </a:cubicBezTo>
                  <a:cubicBezTo>
                    <a:pt x="771" y="1017"/>
                    <a:pt x="771" y="1017"/>
                    <a:pt x="771" y="1017"/>
                  </a:cubicBezTo>
                  <a:cubicBezTo>
                    <a:pt x="781" y="1022"/>
                    <a:pt x="791" y="1027"/>
                    <a:pt x="802" y="1031"/>
                  </a:cubicBezTo>
                  <a:cubicBezTo>
                    <a:pt x="866" y="1056"/>
                    <a:pt x="932" y="1068"/>
                    <a:pt x="998" y="1068"/>
                  </a:cubicBezTo>
                  <a:cubicBezTo>
                    <a:pt x="1137" y="1068"/>
                    <a:pt x="1274" y="1014"/>
                    <a:pt x="1376" y="912"/>
                  </a:cubicBezTo>
                  <a:cubicBezTo>
                    <a:pt x="1584" y="704"/>
                    <a:pt x="1584" y="365"/>
                    <a:pt x="1375" y="157"/>
                  </a:cubicBezTo>
                  <a:close/>
                  <a:moveTo>
                    <a:pt x="178" y="1470"/>
                  </a:moveTo>
                  <a:cubicBezTo>
                    <a:pt x="150" y="1499"/>
                    <a:pt x="103" y="1499"/>
                    <a:pt x="74" y="1470"/>
                  </a:cubicBezTo>
                  <a:cubicBezTo>
                    <a:pt x="62" y="1458"/>
                    <a:pt x="62" y="1458"/>
                    <a:pt x="62" y="1458"/>
                  </a:cubicBezTo>
                  <a:cubicBezTo>
                    <a:pt x="48" y="1444"/>
                    <a:pt x="40" y="1426"/>
                    <a:pt x="40" y="1406"/>
                  </a:cubicBezTo>
                  <a:cubicBezTo>
                    <a:pt x="40" y="1386"/>
                    <a:pt x="48" y="1368"/>
                    <a:pt x="62" y="1354"/>
                  </a:cubicBezTo>
                  <a:cubicBezTo>
                    <a:pt x="489" y="926"/>
                    <a:pt x="489" y="926"/>
                    <a:pt x="489" y="926"/>
                  </a:cubicBezTo>
                  <a:cubicBezTo>
                    <a:pt x="606" y="1043"/>
                    <a:pt x="606" y="1043"/>
                    <a:pt x="606" y="1043"/>
                  </a:cubicBezTo>
                  <a:lnTo>
                    <a:pt x="178" y="1470"/>
                  </a:lnTo>
                  <a:close/>
                  <a:moveTo>
                    <a:pt x="683" y="1047"/>
                  </a:moveTo>
                  <a:cubicBezTo>
                    <a:pt x="679" y="1052"/>
                    <a:pt x="672" y="1052"/>
                    <a:pt x="668" y="1047"/>
                  </a:cubicBezTo>
                  <a:cubicBezTo>
                    <a:pt x="664" y="1043"/>
                    <a:pt x="664" y="1043"/>
                    <a:pt x="664" y="1043"/>
                  </a:cubicBezTo>
                  <a:cubicBezTo>
                    <a:pt x="664" y="1043"/>
                    <a:pt x="664" y="1043"/>
                    <a:pt x="664" y="1043"/>
                  </a:cubicBezTo>
                  <a:cubicBezTo>
                    <a:pt x="489" y="869"/>
                    <a:pt x="489" y="869"/>
                    <a:pt x="489" y="869"/>
                  </a:cubicBezTo>
                  <a:cubicBezTo>
                    <a:pt x="489" y="869"/>
                    <a:pt x="489" y="869"/>
                    <a:pt x="489" y="869"/>
                  </a:cubicBezTo>
                  <a:cubicBezTo>
                    <a:pt x="484" y="863"/>
                    <a:pt x="484" y="863"/>
                    <a:pt x="484" y="863"/>
                  </a:cubicBezTo>
                  <a:cubicBezTo>
                    <a:pt x="480" y="859"/>
                    <a:pt x="480" y="852"/>
                    <a:pt x="484" y="848"/>
                  </a:cubicBezTo>
                  <a:cubicBezTo>
                    <a:pt x="534" y="798"/>
                    <a:pt x="534" y="798"/>
                    <a:pt x="534" y="798"/>
                  </a:cubicBezTo>
                  <a:cubicBezTo>
                    <a:pt x="535" y="801"/>
                    <a:pt x="537" y="803"/>
                    <a:pt x="538" y="805"/>
                  </a:cubicBezTo>
                  <a:cubicBezTo>
                    <a:pt x="541" y="809"/>
                    <a:pt x="543" y="814"/>
                    <a:pt x="546" y="818"/>
                  </a:cubicBezTo>
                  <a:cubicBezTo>
                    <a:pt x="550" y="825"/>
                    <a:pt x="555" y="832"/>
                    <a:pt x="560" y="839"/>
                  </a:cubicBezTo>
                  <a:cubicBezTo>
                    <a:pt x="563" y="843"/>
                    <a:pt x="565" y="847"/>
                    <a:pt x="568" y="851"/>
                  </a:cubicBezTo>
                  <a:cubicBezTo>
                    <a:pt x="574" y="858"/>
                    <a:pt x="579" y="866"/>
                    <a:pt x="585" y="873"/>
                  </a:cubicBezTo>
                  <a:cubicBezTo>
                    <a:pt x="588" y="876"/>
                    <a:pt x="590" y="879"/>
                    <a:pt x="593" y="882"/>
                  </a:cubicBezTo>
                  <a:cubicBezTo>
                    <a:pt x="602" y="893"/>
                    <a:pt x="611" y="902"/>
                    <a:pt x="620" y="912"/>
                  </a:cubicBezTo>
                  <a:cubicBezTo>
                    <a:pt x="630" y="921"/>
                    <a:pt x="639" y="930"/>
                    <a:pt x="649" y="939"/>
                  </a:cubicBezTo>
                  <a:cubicBezTo>
                    <a:pt x="653" y="941"/>
                    <a:pt x="656" y="944"/>
                    <a:pt x="659" y="947"/>
                  </a:cubicBezTo>
                  <a:cubicBezTo>
                    <a:pt x="666" y="952"/>
                    <a:pt x="673" y="958"/>
                    <a:pt x="680" y="963"/>
                  </a:cubicBezTo>
                  <a:cubicBezTo>
                    <a:pt x="684" y="966"/>
                    <a:pt x="688" y="969"/>
                    <a:pt x="692" y="972"/>
                  </a:cubicBezTo>
                  <a:cubicBezTo>
                    <a:pt x="699" y="977"/>
                    <a:pt x="706" y="981"/>
                    <a:pt x="713" y="986"/>
                  </a:cubicBezTo>
                  <a:cubicBezTo>
                    <a:pt x="717" y="988"/>
                    <a:pt x="721" y="991"/>
                    <a:pt x="726" y="994"/>
                  </a:cubicBezTo>
                  <a:cubicBezTo>
                    <a:pt x="728" y="995"/>
                    <a:pt x="730" y="996"/>
                    <a:pt x="733" y="998"/>
                  </a:cubicBezTo>
                  <a:lnTo>
                    <a:pt x="683" y="1047"/>
                  </a:lnTo>
                  <a:close/>
                  <a:moveTo>
                    <a:pt x="1347" y="883"/>
                  </a:moveTo>
                  <a:cubicBezTo>
                    <a:pt x="1208" y="1022"/>
                    <a:pt x="1000" y="1065"/>
                    <a:pt x="817" y="993"/>
                  </a:cubicBezTo>
                  <a:cubicBezTo>
                    <a:pt x="803" y="988"/>
                    <a:pt x="789" y="981"/>
                    <a:pt x="776" y="975"/>
                  </a:cubicBezTo>
                  <a:cubicBezTo>
                    <a:pt x="729" y="951"/>
                    <a:pt x="686" y="920"/>
                    <a:pt x="649" y="883"/>
                  </a:cubicBezTo>
                  <a:cubicBezTo>
                    <a:pt x="611" y="845"/>
                    <a:pt x="580" y="802"/>
                    <a:pt x="557" y="755"/>
                  </a:cubicBezTo>
                  <a:cubicBezTo>
                    <a:pt x="557" y="755"/>
                    <a:pt x="557" y="755"/>
                    <a:pt x="557" y="755"/>
                  </a:cubicBezTo>
                  <a:cubicBezTo>
                    <a:pt x="551" y="742"/>
                    <a:pt x="545" y="729"/>
                    <a:pt x="539" y="716"/>
                  </a:cubicBezTo>
                  <a:cubicBezTo>
                    <a:pt x="467" y="533"/>
                    <a:pt x="510" y="325"/>
                    <a:pt x="649" y="186"/>
                  </a:cubicBezTo>
                  <a:cubicBezTo>
                    <a:pt x="742" y="92"/>
                    <a:pt x="866" y="41"/>
                    <a:pt x="998" y="41"/>
                  </a:cubicBezTo>
                  <a:cubicBezTo>
                    <a:pt x="998" y="41"/>
                    <a:pt x="998" y="41"/>
                    <a:pt x="998" y="41"/>
                  </a:cubicBezTo>
                  <a:cubicBezTo>
                    <a:pt x="1130" y="41"/>
                    <a:pt x="1254" y="92"/>
                    <a:pt x="1347" y="186"/>
                  </a:cubicBezTo>
                  <a:cubicBezTo>
                    <a:pt x="1539" y="378"/>
                    <a:pt x="1539" y="691"/>
                    <a:pt x="1347" y="883"/>
                  </a:cubicBezTo>
                  <a:close/>
                  <a:moveTo>
                    <a:pt x="1128" y="462"/>
                  </a:moveTo>
                  <a:cubicBezTo>
                    <a:pt x="1114" y="438"/>
                    <a:pt x="1095" y="418"/>
                    <a:pt x="1071" y="404"/>
                  </a:cubicBezTo>
                  <a:cubicBezTo>
                    <a:pt x="1060" y="399"/>
                    <a:pt x="1049" y="394"/>
                    <a:pt x="1039" y="391"/>
                  </a:cubicBezTo>
                  <a:cubicBezTo>
                    <a:pt x="1012" y="384"/>
                    <a:pt x="984" y="384"/>
                    <a:pt x="958" y="391"/>
                  </a:cubicBezTo>
                  <a:cubicBezTo>
                    <a:pt x="946" y="394"/>
                    <a:pt x="936" y="399"/>
                    <a:pt x="925" y="404"/>
                  </a:cubicBezTo>
                  <a:cubicBezTo>
                    <a:pt x="901" y="418"/>
                    <a:pt x="881" y="438"/>
                    <a:pt x="868" y="462"/>
                  </a:cubicBezTo>
                  <a:cubicBezTo>
                    <a:pt x="862" y="472"/>
                    <a:pt x="858" y="483"/>
                    <a:pt x="855" y="494"/>
                  </a:cubicBezTo>
                  <a:cubicBezTo>
                    <a:pt x="851" y="507"/>
                    <a:pt x="849" y="520"/>
                    <a:pt x="849" y="534"/>
                  </a:cubicBezTo>
                  <a:cubicBezTo>
                    <a:pt x="849" y="548"/>
                    <a:pt x="851" y="562"/>
                    <a:pt x="855" y="575"/>
                  </a:cubicBezTo>
                  <a:cubicBezTo>
                    <a:pt x="858" y="586"/>
                    <a:pt x="862" y="596"/>
                    <a:pt x="868" y="607"/>
                  </a:cubicBezTo>
                  <a:cubicBezTo>
                    <a:pt x="881" y="631"/>
                    <a:pt x="901" y="651"/>
                    <a:pt x="926" y="664"/>
                  </a:cubicBezTo>
                  <a:cubicBezTo>
                    <a:pt x="936" y="670"/>
                    <a:pt x="946" y="674"/>
                    <a:pt x="957" y="677"/>
                  </a:cubicBezTo>
                  <a:cubicBezTo>
                    <a:pt x="970" y="681"/>
                    <a:pt x="984" y="683"/>
                    <a:pt x="998" y="683"/>
                  </a:cubicBezTo>
                  <a:cubicBezTo>
                    <a:pt x="1012" y="683"/>
                    <a:pt x="1026" y="681"/>
                    <a:pt x="1038" y="677"/>
                  </a:cubicBezTo>
                  <a:cubicBezTo>
                    <a:pt x="1049" y="675"/>
                    <a:pt x="1060" y="670"/>
                    <a:pt x="1071" y="664"/>
                  </a:cubicBezTo>
                  <a:cubicBezTo>
                    <a:pt x="1095" y="651"/>
                    <a:pt x="1114" y="631"/>
                    <a:pt x="1128" y="607"/>
                  </a:cubicBezTo>
                  <a:cubicBezTo>
                    <a:pt x="1134" y="597"/>
                    <a:pt x="1138" y="586"/>
                    <a:pt x="1141" y="575"/>
                  </a:cubicBezTo>
                  <a:cubicBezTo>
                    <a:pt x="1145" y="562"/>
                    <a:pt x="1147" y="548"/>
                    <a:pt x="1147" y="534"/>
                  </a:cubicBezTo>
                  <a:cubicBezTo>
                    <a:pt x="1147" y="520"/>
                    <a:pt x="1145" y="507"/>
                    <a:pt x="1141" y="494"/>
                  </a:cubicBezTo>
                  <a:cubicBezTo>
                    <a:pt x="1138" y="483"/>
                    <a:pt x="1134" y="472"/>
                    <a:pt x="1128" y="462"/>
                  </a:cubicBezTo>
                  <a:close/>
                  <a:moveTo>
                    <a:pt x="1102" y="564"/>
                  </a:moveTo>
                  <a:cubicBezTo>
                    <a:pt x="1100" y="572"/>
                    <a:pt x="1096" y="580"/>
                    <a:pt x="1092" y="587"/>
                  </a:cubicBezTo>
                  <a:cubicBezTo>
                    <a:pt x="1083" y="604"/>
                    <a:pt x="1068" y="619"/>
                    <a:pt x="1051" y="629"/>
                  </a:cubicBezTo>
                  <a:cubicBezTo>
                    <a:pt x="1043" y="633"/>
                    <a:pt x="1035" y="636"/>
                    <a:pt x="1027" y="638"/>
                  </a:cubicBezTo>
                  <a:cubicBezTo>
                    <a:pt x="1008" y="644"/>
                    <a:pt x="988" y="644"/>
                    <a:pt x="968" y="638"/>
                  </a:cubicBezTo>
                  <a:cubicBezTo>
                    <a:pt x="961" y="636"/>
                    <a:pt x="953" y="633"/>
                    <a:pt x="945" y="629"/>
                  </a:cubicBezTo>
                  <a:cubicBezTo>
                    <a:pt x="928" y="619"/>
                    <a:pt x="913" y="604"/>
                    <a:pt x="904" y="587"/>
                  </a:cubicBezTo>
                  <a:cubicBezTo>
                    <a:pt x="900" y="579"/>
                    <a:pt x="896" y="572"/>
                    <a:pt x="894" y="564"/>
                  </a:cubicBezTo>
                  <a:cubicBezTo>
                    <a:pt x="891" y="554"/>
                    <a:pt x="890" y="544"/>
                    <a:pt x="890" y="534"/>
                  </a:cubicBezTo>
                  <a:cubicBezTo>
                    <a:pt x="890" y="524"/>
                    <a:pt x="891" y="514"/>
                    <a:pt x="894" y="505"/>
                  </a:cubicBezTo>
                  <a:cubicBezTo>
                    <a:pt x="896" y="497"/>
                    <a:pt x="900" y="489"/>
                    <a:pt x="904" y="482"/>
                  </a:cubicBezTo>
                  <a:cubicBezTo>
                    <a:pt x="913" y="464"/>
                    <a:pt x="928" y="450"/>
                    <a:pt x="945" y="440"/>
                  </a:cubicBezTo>
                  <a:cubicBezTo>
                    <a:pt x="953" y="436"/>
                    <a:pt x="961" y="433"/>
                    <a:pt x="969" y="430"/>
                  </a:cubicBezTo>
                  <a:cubicBezTo>
                    <a:pt x="978" y="428"/>
                    <a:pt x="988" y="426"/>
                    <a:pt x="998" y="426"/>
                  </a:cubicBezTo>
                  <a:cubicBezTo>
                    <a:pt x="1008" y="426"/>
                    <a:pt x="1018" y="428"/>
                    <a:pt x="1028" y="431"/>
                  </a:cubicBezTo>
                  <a:cubicBezTo>
                    <a:pt x="1035" y="433"/>
                    <a:pt x="1043" y="436"/>
                    <a:pt x="1051" y="440"/>
                  </a:cubicBezTo>
                  <a:cubicBezTo>
                    <a:pt x="1068" y="450"/>
                    <a:pt x="1083" y="464"/>
                    <a:pt x="1092" y="482"/>
                  </a:cubicBezTo>
                  <a:cubicBezTo>
                    <a:pt x="1096" y="489"/>
                    <a:pt x="1100" y="497"/>
                    <a:pt x="1102" y="505"/>
                  </a:cubicBezTo>
                  <a:cubicBezTo>
                    <a:pt x="1105" y="514"/>
                    <a:pt x="1106" y="524"/>
                    <a:pt x="1106" y="534"/>
                  </a:cubicBezTo>
                  <a:cubicBezTo>
                    <a:pt x="1106" y="544"/>
                    <a:pt x="1105" y="554"/>
                    <a:pt x="1102" y="564"/>
                  </a:cubicBezTo>
                  <a:close/>
                  <a:moveTo>
                    <a:pt x="1235" y="466"/>
                  </a:moveTo>
                  <a:cubicBezTo>
                    <a:pt x="1216" y="466"/>
                    <a:pt x="1216" y="466"/>
                    <a:pt x="1216" y="466"/>
                  </a:cubicBezTo>
                  <a:cubicBezTo>
                    <a:pt x="1213" y="453"/>
                    <a:pt x="1207" y="440"/>
                    <a:pt x="1201" y="428"/>
                  </a:cubicBezTo>
                  <a:cubicBezTo>
                    <a:pt x="1214" y="415"/>
                    <a:pt x="1214" y="415"/>
                    <a:pt x="1214" y="415"/>
                  </a:cubicBezTo>
                  <a:cubicBezTo>
                    <a:pt x="1222" y="408"/>
                    <a:pt x="1226" y="397"/>
                    <a:pt x="1226" y="387"/>
                  </a:cubicBezTo>
                  <a:cubicBezTo>
                    <a:pt x="1226" y="376"/>
                    <a:pt x="1222" y="366"/>
                    <a:pt x="1214" y="358"/>
                  </a:cubicBezTo>
                  <a:cubicBezTo>
                    <a:pt x="1174" y="318"/>
                    <a:pt x="1174" y="318"/>
                    <a:pt x="1174" y="318"/>
                  </a:cubicBezTo>
                  <a:cubicBezTo>
                    <a:pt x="1158" y="303"/>
                    <a:pt x="1133" y="303"/>
                    <a:pt x="1117" y="318"/>
                  </a:cubicBezTo>
                  <a:cubicBezTo>
                    <a:pt x="1104" y="331"/>
                    <a:pt x="1104" y="331"/>
                    <a:pt x="1104" y="331"/>
                  </a:cubicBezTo>
                  <a:cubicBezTo>
                    <a:pt x="1092" y="325"/>
                    <a:pt x="1079" y="320"/>
                    <a:pt x="1067" y="316"/>
                  </a:cubicBezTo>
                  <a:cubicBezTo>
                    <a:pt x="1067" y="297"/>
                    <a:pt x="1067" y="297"/>
                    <a:pt x="1067" y="297"/>
                  </a:cubicBezTo>
                  <a:cubicBezTo>
                    <a:pt x="1067" y="275"/>
                    <a:pt x="1049" y="257"/>
                    <a:pt x="1027" y="257"/>
                  </a:cubicBezTo>
                  <a:cubicBezTo>
                    <a:pt x="969" y="257"/>
                    <a:pt x="969" y="257"/>
                    <a:pt x="969" y="257"/>
                  </a:cubicBezTo>
                  <a:cubicBezTo>
                    <a:pt x="947" y="257"/>
                    <a:pt x="929" y="275"/>
                    <a:pt x="929" y="297"/>
                  </a:cubicBezTo>
                  <a:cubicBezTo>
                    <a:pt x="929" y="316"/>
                    <a:pt x="929" y="316"/>
                    <a:pt x="929" y="316"/>
                  </a:cubicBezTo>
                  <a:cubicBezTo>
                    <a:pt x="917" y="320"/>
                    <a:pt x="904" y="325"/>
                    <a:pt x="892" y="331"/>
                  </a:cubicBezTo>
                  <a:cubicBezTo>
                    <a:pt x="879" y="318"/>
                    <a:pt x="879" y="318"/>
                    <a:pt x="879" y="318"/>
                  </a:cubicBezTo>
                  <a:cubicBezTo>
                    <a:pt x="863" y="303"/>
                    <a:pt x="838" y="303"/>
                    <a:pt x="822" y="318"/>
                  </a:cubicBezTo>
                  <a:cubicBezTo>
                    <a:pt x="782" y="358"/>
                    <a:pt x="782" y="358"/>
                    <a:pt x="782" y="358"/>
                  </a:cubicBezTo>
                  <a:cubicBezTo>
                    <a:pt x="774" y="366"/>
                    <a:pt x="770" y="376"/>
                    <a:pt x="770" y="387"/>
                  </a:cubicBezTo>
                  <a:cubicBezTo>
                    <a:pt x="770" y="397"/>
                    <a:pt x="774" y="408"/>
                    <a:pt x="782" y="415"/>
                  </a:cubicBezTo>
                  <a:cubicBezTo>
                    <a:pt x="795" y="428"/>
                    <a:pt x="795" y="428"/>
                    <a:pt x="795" y="428"/>
                  </a:cubicBezTo>
                  <a:cubicBezTo>
                    <a:pt x="789" y="441"/>
                    <a:pt x="783" y="453"/>
                    <a:pt x="780" y="466"/>
                  </a:cubicBezTo>
                  <a:cubicBezTo>
                    <a:pt x="761" y="466"/>
                    <a:pt x="761" y="466"/>
                    <a:pt x="761" y="466"/>
                  </a:cubicBezTo>
                  <a:cubicBezTo>
                    <a:pt x="739" y="466"/>
                    <a:pt x="721" y="484"/>
                    <a:pt x="721" y="506"/>
                  </a:cubicBezTo>
                  <a:cubicBezTo>
                    <a:pt x="721" y="563"/>
                    <a:pt x="721" y="563"/>
                    <a:pt x="721" y="563"/>
                  </a:cubicBezTo>
                  <a:cubicBezTo>
                    <a:pt x="721" y="585"/>
                    <a:pt x="739" y="603"/>
                    <a:pt x="761" y="603"/>
                  </a:cubicBezTo>
                  <a:cubicBezTo>
                    <a:pt x="780" y="603"/>
                    <a:pt x="780" y="603"/>
                    <a:pt x="780" y="603"/>
                  </a:cubicBezTo>
                  <a:cubicBezTo>
                    <a:pt x="783" y="616"/>
                    <a:pt x="789" y="628"/>
                    <a:pt x="795" y="640"/>
                  </a:cubicBezTo>
                  <a:cubicBezTo>
                    <a:pt x="782" y="653"/>
                    <a:pt x="782" y="653"/>
                    <a:pt x="782" y="653"/>
                  </a:cubicBezTo>
                  <a:cubicBezTo>
                    <a:pt x="774" y="661"/>
                    <a:pt x="770" y="671"/>
                    <a:pt x="770" y="682"/>
                  </a:cubicBezTo>
                  <a:cubicBezTo>
                    <a:pt x="770" y="693"/>
                    <a:pt x="774" y="703"/>
                    <a:pt x="782" y="710"/>
                  </a:cubicBezTo>
                  <a:cubicBezTo>
                    <a:pt x="822" y="750"/>
                    <a:pt x="822" y="750"/>
                    <a:pt x="822" y="750"/>
                  </a:cubicBezTo>
                  <a:cubicBezTo>
                    <a:pt x="837" y="766"/>
                    <a:pt x="864" y="766"/>
                    <a:pt x="879" y="750"/>
                  </a:cubicBezTo>
                  <a:cubicBezTo>
                    <a:pt x="892" y="737"/>
                    <a:pt x="892" y="737"/>
                    <a:pt x="892" y="737"/>
                  </a:cubicBezTo>
                  <a:cubicBezTo>
                    <a:pt x="904" y="744"/>
                    <a:pt x="917" y="749"/>
                    <a:pt x="929" y="753"/>
                  </a:cubicBezTo>
                  <a:cubicBezTo>
                    <a:pt x="929" y="771"/>
                    <a:pt x="929" y="771"/>
                    <a:pt x="929" y="771"/>
                  </a:cubicBezTo>
                  <a:cubicBezTo>
                    <a:pt x="929" y="794"/>
                    <a:pt x="947" y="811"/>
                    <a:pt x="969" y="811"/>
                  </a:cubicBezTo>
                  <a:cubicBezTo>
                    <a:pt x="1027" y="811"/>
                    <a:pt x="1027" y="811"/>
                    <a:pt x="1027" y="811"/>
                  </a:cubicBezTo>
                  <a:cubicBezTo>
                    <a:pt x="1049" y="811"/>
                    <a:pt x="1067" y="794"/>
                    <a:pt x="1067" y="771"/>
                  </a:cubicBezTo>
                  <a:cubicBezTo>
                    <a:pt x="1067" y="753"/>
                    <a:pt x="1067" y="753"/>
                    <a:pt x="1067" y="753"/>
                  </a:cubicBezTo>
                  <a:cubicBezTo>
                    <a:pt x="1079" y="749"/>
                    <a:pt x="1092" y="744"/>
                    <a:pt x="1104" y="737"/>
                  </a:cubicBezTo>
                  <a:cubicBezTo>
                    <a:pt x="1117" y="751"/>
                    <a:pt x="1117" y="751"/>
                    <a:pt x="1117" y="751"/>
                  </a:cubicBezTo>
                  <a:cubicBezTo>
                    <a:pt x="1133" y="766"/>
                    <a:pt x="1158" y="766"/>
                    <a:pt x="1174" y="750"/>
                  </a:cubicBezTo>
                  <a:cubicBezTo>
                    <a:pt x="1214" y="710"/>
                    <a:pt x="1214" y="710"/>
                    <a:pt x="1214" y="710"/>
                  </a:cubicBezTo>
                  <a:cubicBezTo>
                    <a:pt x="1222" y="703"/>
                    <a:pt x="1226" y="693"/>
                    <a:pt x="1226" y="682"/>
                  </a:cubicBezTo>
                  <a:cubicBezTo>
                    <a:pt x="1226" y="671"/>
                    <a:pt x="1222" y="661"/>
                    <a:pt x="1214" y="654"/>
                  </a:cubicBezTo>
                  <a:cubicBezTo>
                    <a:pt x="1201" y="640"/>
                    <a:pt x="1201" y="640"/>
                    <a:pt x="1201" y="640"/>
                  </a:cubicBezTo>
                  <a:cubicBezTo>
                    <a:pt x="1207" y="628"/>
                    <a:pt x="1213" y="616"/>
                    <a:pt x="1216" y="603"/>
                  </a:cubicBezTo>
                  <a:cubicBezTo>
                    <a:pt x="1235" y="603"/>
                    <a:pt x="1235" y="603"/>
                    <a:pt x="1235" y="603"/>
                  </a:cubicBezTo>
                  <a:cubicBezTo>
                    <a:pt x="1257" y="603"/>
                    <a:pt x="1275" y="585"/>
                    <a:pt x="1275" y="563"/>
                  </a:cubicBezTo>
                  <a:cubicBezTo>
                    <a:pt x="1275" y="506"/>
                    <a:pt x="1275" y="506"/>
                    <a:pt x="1275" y="506"/>
                  </a:cubicBezTo>
                  <a:cubicBezTo>
                    <a:pt x="1275" y="484"/>
                    <a:pt x="1257" y="466"/>
                    <a:pt x="1235" y="466"/>
                  </a:cubicBezTo>
                  <a:close/>
                  <a:moveTo>
                    <a:pt x="1201" y="562"/>
                  </a:moveTo>
                  <a:cubicBezTo>
                    <a:pt x="1184" y="564"/>
                    <a:pt x="1184" y="564"/>
                    <a:pt x="1184" y="564"/>
                  </a:cubicBezTo>
                  <a:cubicBezTo>
                    <a:pt x="1179" y="586"/>
                    <a:pt x="1179" y="586"/>
                    <a:pt x="1179" y="586"/>
                  </a:cubicBezTo>
                  <a:cubicBezTo>
                    <a:pt x="1175" y="600"/>
                    <a:pt x="1170" y="613"/>
                    <a:pt x="1162" y="626"/>
                  </a:cubicBezTo>
                  <a:cubicBezTo>
                    <a:pt x="1150" y="647"/>
                    <a:pt x="1150" y="647"/>
                    <a:pt x="1150" y="647"/>
                  </a:cubicBezTo>
                  <a:cubicBezTo>
                    <a:pt x="1185" y="681"/>
                    <a:pt x="1185" y="681"/>
                    <a:pt x="1185" y="681"/>
                  </a:cubicBezTo>
                  <a:cubicBezTo>
                    <a:pt x="1146" y="722"/>
                    <a:pt x="1146" y="722"/>
                    <a:pt x="1146" y="722"/>
                  </a:cubicBezTo>
                  <a:cubicBezTo>
                    <a:pt x="1122" y="697"/>
                    <a:pt x="1122" y="697"/>
                    <a:pt x="1122" y="697"/>
                  </a:cubicBezTo>
                  <a:cubicBezTo>
                    <a:pt x="1109" y="687"/>
                    <a:pt x="1109" y="687"/>
                    <a:pt x="1109" y="687"/>
                  </a:cubicBezTo>
                  <a:cubicBezTo>
                    <a:pt x="1090" y="699"/>
                    <a:pt x="1090" y="699"/>
                    <a:pt x="1090" y="699"/>
                  </a:cubicBezTo>
                  <a:cubicBezTo>
                    <a:pt x="1077" y="706"/>
                    <a:pt x="1063" y="712"/>
                    <a:pt x="1049" y="715"/>
                  </a:cubicBezTo>
                  <a:cubicBezTo>
                    <a:pt x="1026" y="721"/>
                    <a:pt x="1026" y="721"/>
                    <a:pt x="1026" y="721"/>
                  </a:cubicBezTo>
                  <a:cubicBezTo>
                    <a:pt x="1027" y="771"/>
                    <a:pt x="1027" y="771"/>
                    <a:pt x="1027" y="771"/>
                  </a:cubicBezTo>
                  <a:cubicBezTo>
                    <a:pt x="970" y="771"/>
                    <a:pt x="970" y="771"/>
                    <a:pt x="970" y="771"/>
                  </a:cubicBezTo>
                  <a:cubicBezTo>
                    <a:pt x="970" y="737"/>
                    <a:pt x="970" y="737"/>
                    <a:pt x="970" y="737"/>
                  </a:cubicBezTo>
                  <a:cubicBezTo>
                    <a:pt x="968" y="721"/>
                    <a:pt x="968" y="721"/>
                    <a:pt x="968" y="721"/>
                  </a:cubicBezTo>
                  <a:cubicBezTo>
                    <a:pt x="947" y="715"/>
                    <a:pt x="947" y="715"/>
                    <a:pt x="947" y="715"/>
                  </a:cubicBezTo>
                  <a:cubicBezTo>
                    <a:pt x="933" y="711"/>
                    <a:pt x="919" y="706"/>
                    <a:pt x="906" y="699"/>
                  </a:cubicBezTo>
                  <a:cubicBezTo>
                    <a:pt x="886" y="686"/>
                    <a:pt x="886" y="686"/>
                    <a:pt x="886" y="686"/>
                  </a:cubicBezTo>
                  <a:cubicBezTo>
                    <a:pt x="851" y="722"/>
                    <a:pt x="851" y="722"/>
                    <a:pt x="851" y="722"/>
                  </a:cubicBezTo>
                  <a:cubicBezTo>
                    <a:pt x="811" y="682"/>
                    <a:pt x="811" y="682"/>
                    <a:pt x="811" y="682"/>
                  </a:cubicBezTo>
                  <a:cubicBezTo>
                    <a:pt x="835" y="658"/>
                    <a:pt x="835" y="658"/>
                    <a:pt x="835" y="658"/>
                  </a:cubicBezTo>
                  <a:cubicBezTo>
                    <a:pt x="845" y="645"/>
                    <a:pt x="845" y="645"/>
                    <a:pt x="845" y="645"/>
                  </a:cubicBezTo>
                  <a:cubicBezTo>
                    <a:pt x="834" y="626"/>
                    <a:pt x="834" y="626"/>
                    <a:pt x="834" y="626"/>
                  </a:cubicBezTo>
                  <a:cubicBezTo>
                    <a:pt x="826" y="613"/>
                    <a:pt x="821" y="599"/>
                    <a:pt x="817" y="586"/>
                  </a:cubicBezTo>
                  <a:cubicBezTo>
                    <a:pt x="811" y="562"/>
                    <a:pt x="811" y="562"/>
                    <a:pt x="811" y="562"/>
                  </a:cubicBezTo>
                  <a:cubicBezTo>
                    <a:pt x="762" y="563"/>
                    <a:pt x="762" y="563"/>
                    <a:pt x="762" y="563"/>
                  </a:cubicBezTo>
                  <a:cubicBezTo>
                    <a:pt x="761" y="507"/>
                    <a:pt x="761" y="507"/>
                    <a:pt x="761" y="507"/>
                  </a:cubicBezTo>
                  <a:cubicBezTo>
                    <a:pt x="795" y="507"/>
                    <a:pt x="795" y="507"/>
                    <a:pt x="795" y="507"/>
                  </a:cubicBezTo>
                  <a:cubicBezTo>
                    <a:pt x="812" y="505"/>
                    <a:pt x="812" y="505"/>
                    <a:pt x="812" y="505"/>
                  </a:cubicBezTo>
                  <a:cubicBezTo>
                    <a:pt x="817" y="483"/>
                    <a:pt x="817" y="483"/>
                    <a:pt x="817" y="483"/>
                  </a:cubicBezTo>
                  <a:cubicBezTo>
                    <a:pt x="821" y="469"/>
                    <a:pt x="826" y="456"/>
                    <a:pt x="834" y="443"/>
                  </a:cubicBezTo>
                  <a:cubicBezTo>
                    <a:pt x="846" y="422"/>
                    <a:pt x="846" y="422"/>
                    <a:pt x="846" y="422"/>
                  </a:cubicBezTo>
                  <a:cubicBezTo>
                    <a:pt x="811" y="387"/>
                    <a:pt x="811" y="387"/>
                    <a:pt x="811" y="387"/>
                  </a:cubicBezTo>
                  <a:cubicBezTo>
                    <a:pt x="850" y="347"/>
                    <a:pt x="850" y="347"/>
                    <a:pt x="850" y="347"/>
                  </a:cubicBezTo>
                  <a:cubicBezTo>
                    <a:pt x="874" y="371"/>
                    <a:pt x="874" y="371"/>
                    <a:pt x="874" y="371"/>
                  </a:cubicBezTo>
                  <a:cubicBezTo>
                    <a:pt x="887" y="382"/>
                    <a:pt x="887" y="382"/>
                    <a:pt x="887" y="382"/>
                  </a:cubicBezTo>
                  <a:cubicBezTo>
                    <a:pt x="906" y="370"/>
                    <a:pt x="906" y="370"/>
                    <a:pt x="906" y="370"/>
                  </a:cubicBezTo>
                  <a:cubicBezTo>
                    <a:pt x="919" y="363"/>
                    <a:pt x="933" y="357"/>
                    <a:pt x="947" y="353"/>
                  </a:cubicBezTo>
                  <a:cubicBezTo>
                    <a:pt x="970" y="348"/>
                    <a:pt x="970" y="348"/>
                    <a:pt x="970" y="348"/>
                  </a:cubicBezTo>
                  <a:cubicBezTo>
                    <a:pt x="969" y="298"/>
                    <a:pt x="969" y="298"/>
                    <a:pt x="969" y="298"/>
                  </a:cubicBezTo>
                  <a:cubicBezTo>
                    <a:pt x="1026" y="297"/>
                    <a:pt x="1026" y="297"/>
                    <a:pt x="1026" y="297"/>
                  </a:cubicBezTo>
                  <a:cubicBezTo>
                    <a:pt x="1026" y="331"/>
                    <a:pt x="1026" y="331"/>
                    <a:pt x="1026" y="331"/>
                  </a:cubicBezTo>
                  <a:cubicBezTo>
                    <a:pt x="1028" y="348"/>
                    <a:pt x="1028" y="348"/>
                    <a:pt x="1028" y="348"/>
                  </a:cubicBezTo>
                  <a:cubicBezTo>
                    <a:pt x="1050" y="353"/>
                    <a:pt x="1050" y="353"/>
                    <a:pt x="1050" y="353"/>
                  </a:cubicBezTo>
                  <a:cubicBezTo>
                    <a:pt x="1063" y="357"/>
                    <a:pt x="1077" y="363"/>
                    <a:pt x="1090" y="370"/>
                  </a:cubicBezTo>
                  <a:cubicBezTo>
                    <a:pt x="1110" y="383"/>
                    <a:pt x="1110" y="383"/>
                    <a:pt x="1110" y="383"/>
                  </a:cubicBezTo>
                  <a:cubicBezTo>
                    <a:pt x="1145" y="347"/>
                    <a:pt x="1145" y="347"/>
                    <a:pt x="1145" y="347"/>
                  </a:cubicBezTo>
                  <a:cubicBezTo>
                    <a:pt x="1185" y="386"/>
                    <a:pt x="1185" y="386"/>
                    <a:pt x="1185" y="386"/>
                  </a:cubicBezTo>
                  <a:cubicBezTo>
                    <a:pt x="1161" y="410"/>
                    <a:pt x="1161" y="410"/>
                    <a:pt x="1161" y="410"/>
                  </a:cubicBezTo>
                  <a:cubicBezTo>
                    <a:pt x="1151" y="424"/>
                    <a:pt x="1151" y="424"/>
                    <a:pt x="1151" y="424"/>
                  </a:cubicBezTo>
                  <a:cubicBezTo>
                    <a:pt x="1162" y="442"/>
                    <a:pt x="1162" y="442"/>
                    <a:pt x="1162" y="442"/>
                  </a:cubicBezTo>
                  <a:cubicBezTo>
                    <a:pt x="1170" y="455"/>
                    <a:pt x="1175" y="469"/>
                    <a:pt x="1179" y="483"/>
                  </a:cubicBezTo>
                  <a:cubicBezTo>
                    <a:pt x="1185" y="507"/>
                    <a:pt x="1185" y="507"/>
                    <a:pt x="1185" y="507"/>
                  </a:cubicBezTo>
                  <a:cubicBezTo>
                    <a:pt x="1234" y="507"/>
                    <a:pt x="1234" y="507"/>
                    <a:pt x="1234" y="507"/>
                  </a:cubicBezTo>
                  <a:cubicBezTo>
                    <a:pt x="1235" y="562"/>
                    <a:pt x="1235" y="562"/>
                    <a:pt x="1235" y="562"/>
                  </a:cubicBezTo>
                  <a:lnTo>
                    <a:pt x="1201" y="5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45B860-599F-4422-A542-BB49EBBF040D}"/>
                </a:ext>
              </a:extLst>
            </p:cNvPr>
            <p:cNvCxnSpPr>
              <a:stCxn id="15" idx="6"/>
            </p:cNvCxnSpPr>
            <p:nvPr/>
          </p:nvCxnSpPr>
          <p:spPr>
            <a:xfrm flipV="1">
              <a:off x="4910312" y="1264748"/>
              <a:ext cx="759535" cy="384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BC9094F-7766-4113-9B96-0295A97BA260}"/>
                </a:ext>
              </a:extLst>
            </p:cNvPr>
            <p:cNvCxnSpPr>
              <a:endCxn id="22" idx="2"/>
            </p:cNvCxnSpPr>
            <p:nvPr/>
          </p:nvCxnSpPr>
          <p:spPr>
            <a:xfrm flipV="1">
              <a:off x="2121016" y="1340313"/>
              <a:ext cx="759535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6C61839-2A4E-46C2-A346-42DDF8BADF37}"/>
                </a:ext>
              </a:extLst>
            </p:cNvPr>
            <p:cNvCxnSpPr>
              <a:endCxn id="21" idx="2"/>
            </p:cNvCxnSpPr>
            <p:nvPr/>
          </p:nvCxnSpPr>
          <p:spPr>
            <a:xfrm flipV="1">
              <a:off x="1011547" y="2981777"/>
              <a:ext cx="756955" cy="1925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8F03780-5352-4AED-A4CE-184E8F82EB93}"/>
                </a:ext>
              </a:extLst>
            </p:cNvPr>
            <p:cNvCxnSpPr>
              <a:stCxn id="20" idx="6"/>
            </p:cNvCxnSpPr>
            <p:nvPr/>
          </p:nvCxnSpPr>
          <p:spPr>
            <a:xfrm flipV="1">
              <a:off x="5923452" y="2028207"/>
              <a:ext cx="759535" cy="192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3024B71-B797-4212-9AF7-C98AA6942F75}"/>
                </a:ext>
              </a:extLst>
            </p:cNvPr>
            <p:cNvCxnSpPr>
              <a:endCxn id="19" idx="2"/>
            </p:cNvCxnSpPr>
            <p:nvPr/>
          </p:nvCxnSpPr>
          <p:spPr>
            <a:xfrm flipV="1">
              <a:off x="1259621" y="4016628"/>
              <a:ext cx="754772" cy="1925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B3FD03-DCE5-40D6-A9E6-FDADA3AA1933}"/>
                </a:ext>
              </a:extLst>
            </p:cNvPr>
            <p:cNvCxnSpPr>
              <a:stCxn id="18" idx="6"/>
            </p:cNvCxnSpPr>
            <p:nvPr/>
          </p:nvCxnSpPr>
          <p:spPr>
            <a:xfrm flipV="1">
              <a:off x="5895810" y="3982304"/>
              <a:ext cx="757352" cy="1924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CB5B00A-F62A-4F93-AB57-17B9E7812C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2008" y="4732183"/>
              <a:ext cx="753980" cy="1924"/>
            </a:xfrm>
            <a:prstGeom prst="line">
              <a:avLst/>
            </a:prstGeom>
            <a:ln w="19050">
              <a:solidFill>
                <a:srgbClr val="4E9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5F24D72-E032-4F3D-B864-102FB1D5C832}"/>
                </a:ext>
              </a:extLst>
            </p:cNvPr>
            <p:cNvCxnSpPr>
              <a:endCxn id="17" idx="2"/>
            </p:cNvCxnSpPr>
            <p:nvPr/>
          </p:nvCxnSpPr>
          <p:spPr>
            <a:xfrm flipV="1">
              <a:off x="2399895" y="4729712"/>
              <a:ext cx="759535" cy="192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7EDD66E-9A29-45D1-B809-55AD4D8DDB8C}"/>
                </a:ext>
              </a:extLst>
            </p:cNvPr>
            <p:cNvSpPr txBox="1"/>
            <p:nvPr/>
          </p:nvSpPr>
          <p:spPr>
            <a:xfrm>
              <a:off x="6822129" y="1871783"/>
              <a:ext cx="23197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Inmobiliario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AE293D-3E85-4947-A25D-7E37A6D903E3}"/>
                </a:ext>
              </a:extLst>
            </p:cNvPr>
            <p:cNvSpPr txBox="1"/>
            <p:nvPr/>
          </p:nvSpPr>
          <p:spPr>
            <a:xfrm>
              <a:off x="5825258" y="1134859"/>
              <a:ext cx="23197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Infraestructura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DA6C63-11CE-4065-9399-9ADD478EFCF0}"/>
                </a:ext>
              </a:extLst>
            </p:cNvPr>
            <p:cNvSpPr txBox="1"/>
            <p:nvPr/>
          </p:nvSpPr>
          <p:spPr>
            <a:xfrm>
              <a:off x="-965162" y="3803004"/>
              <a:ext cx="219547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Corporativo, Fusiones y Adquisiciones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F91907-D7BD-4D4D-9536-503324BE2D24}"/>
                </a:ext>
              </a:extLst>
            </p:cNvPr>
            <p:cNvSpPr txBox="1"/>
            <p:nvPr/>
          </p:nvSpPr>
          <p:spPr>
            <a:xfrm>
              <a:off x="6792306" y="3829601"/>
              <a:ext cx="23197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Laboral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3D3E2E-28C5-48C4-8B48-485920A342EE}"/>
                </a:ext>
              </a:extLst>
            </p:cNvPr>
            <p:cNvSpPr txBox="1"/>
            <p:nvPr/>
          </p:nvSpPr>
          <p:spPr>
            <a:xfrm>
              <a:off x="-1257098" y="2645733"/>
              <a:ext cx="219547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Competencia y Cumplimento Regulatorio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D2ADC7-8905-40C5-A5D5-F593FF3887E0}"/>
                </a:ext>
              </a:extLst>
            </p:cNvPr>
            <p:cNvSpPr txBox="1"/>
            <p:nvPr/>
          </p:nvSpPr>
          <p:spPr>
            <a:xfrm>
              <a:off x="-85161" y="4584465"/>
              <a:ext cx="23197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Energía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3865C43-AE93-44A9-81DA-ADD13C34D734}"/>
                </a:ext>
              </a:extLst>
            </p:cNvPr>
            <p:cNvSpPr txBox="1"/>
            <p:nvPr/>
          </p:nvSpPr>
          <p:spPr>
            <a:xfrm>
              <a:off x="215846" y="1068785"/>
              <a:ext cx="171772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Arbitraje, Litigio y Medios Alternativos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150094-BF00-47FB-9853-6D20AA70AA1E}"/>
                </a:ext>
              </a:extLst>
            </p:cNvPr>
            <p:cNvSpPr txBox="1"/>
            <p:nvPr/>
          </p:nvSpPr>
          <p:spPr>
            <a:xfrm>
              <a:off x="5895810" y="4520957"/>
              <a:ext cx="313204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Financiamiento 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(Mercado de Capitales y Bancario y Financiero)</a:t>
              </a:r>
            </a:p>
          </p:txBody>
        </p:sp>
        <p:sp>
          <p:nvSpPr>
            <p:cNvPr id="41" name="Google Shape;4015;p181">
              <a:extLst>
                <a:ext uri="{FF2B5EF4-FFF2-40B4-BE49-F238E27FC236}">
                  <a16:creationId xmlns:a16="http://schemas.microsoft.com/office/drawing/2014/main" id="{C89B12B2-55AE-4892-8701-EE6FF4008D01}"/>
                </a:ext>
              </a:extLst>
            </p:cNvPr>
            <p:cNvSpPr/>
            <p:nvPr/>
          </p:nvSpPr>
          <p:spPr>
            <a:xfrm>
              <a:off x="4302156" y="1071944"/>
              <a:ext cx="375911" cy="427964"/>
            </a:xfrm>
            <a:custGeom>
              <a:avLst/>
              <a:gdLst/>
              <a:ahLst/>
              <a:cxnLst/>
              <a:rect l="0" t="0" r="0" b="0"/>
              <a:pathLst>
                <a:path w="5068" h="5951" extrusionOk="0">
                  <a:moveTo>
                    <a:pt x="2325" y="884"/>
                  </a:moveTo>
                  <a:lnTo>
                    <a:pt x="2325" y="2557"/>
                  </a:lnTo>
                  <a:lnTo>
                    <a:pt x="512" y="2557"/>
                  </a:lnTo>
                  <a:lnTo>
                    <a:pt x="512" y="884"/>
                  </a:lnTo>
                  <a:close/>
                  <a:moveTo>
                    <a:pt x="4649" y="884"/>
                  </a:moveTo>
                  <a:lnTo>
                    <a:pt x="4649" y="2557"/>
                  </a:lnTo>
                  <a:lnTo>
                    <a:pt x="2743" y="2557"/>
                  </a:lnTo>
                  <a:lnTo>
                    <a:pt x="2743" y="884"/>
                  </a:lnTo>
                  <a:close/>
                  <a:moveTo>
                    <a:pt x="930" y="3301"/>
                  </a:moveTo>
                  <a:lnTo>
                    <a:pt x="1162" y="3348"/>
                  </a:lnTo>
                  <a:lnTo>
                    <a:pt x="1302" y="3487"/>
                  </a:lnTo>
                  <a:lnTo>
                    <a:pt x="1441" y="3626"/>
                  </a:lnTo>
                  <a:lnTo>
                    <a:pt x="1488" y="3859"/>
                  </a:lnTo>
                  <a:lnTo>
                    <a:pt x="1441" y="4045"/>
                  </a:lnTo>
                  <a:lnTo>
                    <a:pt x="1302" y="4231"/>
                  </a:lnTo>
                  <a:lnTo>
                    <a:pt x="1162" y="4324"/>
                  </a:lnTo>
                  <a:lnTo>
                    <a:pt x="930" y="4370"/>
                  </a:lnTo>
                  <a:lnTo>
                    <a:pt x="744" y="4324"/>
                  </a:lnTo>
                  <a:lnTo>
                    <a:pt x="558" y="4231"/>
                  </a:lnTo>
                  <a:lnTo>
                    <a:pt x="465" y="4045"/>
                  </a:lnTo>
                  <a:lnTo>
                    <a:pt x="419" y="3859"/>
                  </a:lnTo>
                  <a:lnTo>
                    <a:pt x="465" y="3626"/>
                  </a:lnTo>
                  <a:lnTo>
                    <a:pt x="558" y="3487"/>
                  </a:lnTo>
                  <a:lnTo>
                    <a:pt x="744" y="3348"/>
                  </a:lnTo>
                  <a:lnTo>
                    <a:pt x="930" y="3301"/>
                  </a:lnTo>
                  <a:close/>
                  <a:moveTo>
                    <a:pt x="4138" y="3301"/>
                  </a:moveTo>
                  <a:lnTo>
                    <a:pt x="4323" y="3348"/>
                  </a:lnTo>
                  <a:lnTo>
                    <a:pt x="4509" y="3487"/>
                  </a:lnTo>
                  <a:lnTo>
                    <a:pt x="4602" y="3626"/>
                  </a:lnTo>
                  <a:lnTo>
                    <a:pt x="4649" y="3859"/>
                  </a:lnTo>
                  <a:lnTo>
                    <a:pt x="4602" y="4045"/>
                  </a:lnTo>
                  <a:lnTo>
                    <a:pt x="4509" y="4231"/>
                  </a:lnTo>
                  <a:lnTo>
                    <a:pt x="4323" y="4324"/>
                  </a:lnTo>
                  <a:lnTo>
                    <a:pt x="4138" y="4370"/>
                  </a:lnTo>
                  <a:lnTo>
                    <a:pt x="3905" y="4324"/>
                  </a:lnTo>
                  <a:lnTo>
                    <a:pt x="3766" y="4231"/>
                  </a:lnTo>
                  <a:lnTo>
                    <a:pt x="3626" y="4045"/>
                  </a:lnTo>
                  <a:lnTo>
                    <a:pt x="3580" y="3859"/>
                  </a:lnTo>
                  <a:lnTo>
                    <a:pt x="3626" y="3626"/>
                  </a:lnTo>
                  <a:lnTo>
                    <a:pt x="3766" y="3487"/>
                  </a:lnTo>
                  <a:lnTo>
                    <a:pt x="3905" y="3348"/>
                  </a:lnTo>
                  <a:lnTo>
                    <a:pt x="4138" y="3301"/>
                  </a:lnTo>
                  <a:close/>
                  <a:moveTo>
                    <a:pt x="1488" y="1"/>
                  </a:moveTo>
                  <a:lnTo>
                    <a:pt x="1162" y="47"/>
                  </a:lnTo>
                  <a:lnTo>
                    <a:pt x="884" y="94"/>
                  </a:lnTo>
                  <a:lnTo>
                    <a:pt x="651" y="186"/>
                  </a:lnTo>
                  <a:lnTo>
                    <a:pt x="419" y="326"/>
                  </a:lnTo>
                  <a:lnTo>
                    <a:pt x="233" y="512"/>
                  </a:lnTo>
                  <a:lnTo>
                    <a:pt x="93" y="651"/>
                  </a:lnTo>
                  <a:lnTo>
                    <a:pt x="0" y="884"/>
                  </a:lnTo>
                  <a:lnTo>
                    <a:pt x="0" y="1070"/>
                  </a:lnTo>
                  <a:lnTo>
                    <a:pt x="0" y="4045"/>
                  </a:lnTo>
                  <a:lnTo>
                    <a:pt x="0" y="4277"/>
                  </a:lnTo>
                  <a:lnTo>
                    <a:pt x="93" y="4463"/>
                  </a:lnTo>
                  <a:lnTo>
                    <a:pt x="233" y="4649"/>
                  </a:lnTo>
                  <a:lnTo>
                    <a:pt x="419" y="4789"/>
                  </a:lnTo>
                  <a:lnTo>
                    <a:pt x="605" y="4928"/>
                  </a:lnTo>
                  <a:lnTo>
                    <a:pt x="884" y="5021"/>
                  </a:lnTo>
                  <a:lnTo>
                    <a:pt x="1116" y="5067"/>
                  </a:lnTo>
                  <a:lnTo>
                    <a:pt x="1395" y="5114"/>
                  </a:lnTo>
                  <a:lnTo>
                    <a:pt x="698" y="5765"/>
                  </a:lnTo>
                  <a:lnTo>
                    <a:pt x="651" y="5858"/>
                  </a:lnTo>
                  <a:lnTo>
                    <a:pt x="698" y="5904"/>
                  </a:lnTo>
                  <a:lnTo>
                    <a:pt x="698" y="5951"/>
                  </a:lnTo>
                  <a:lnTo>
                    <a:pt x="4370" y="5951"/>
                  </a:lnTo>
                  <a:lnTo>
                    <a:pt x="4370" y="5904"/>
                  </a:lnTo>
                  <a:lnTo>
                    <a:pt x="4370" y="5858"/>
                  </a:lnTo>
                  <a:lnTo>
                    <a:pt x="4370" y="5765"/>
                  </a:lnTo>
                  <a:lnTo>
                    <a:pt x="3673" y="5114"/>
                  </a:lnTo>
                  <a:lnTo>
                    <a:pt x="3952" y="5067"/>
                  </a:lnTo>
                  <a:lnTo>
                    <a:pt x="4184" y="5021"/>
                  </a:lnTo>
                  <a:lnTo>
                    <a:pt x="4463" y="4928"/>
                  </a:lnTo>
                  <a:lnTo>
                    <a:pt x="4649" y="4789"/>
                  </a:lnTo>
                  <a:lnTo>
                    <a:pt x="4835" y="4649"/>
                  </a:lnTo>
                  <a:lnTo>
                    <a:pt x="4974" y="4463"/>
                  </a:lnTo>
                  <a:lnTo>
                    <a:pt x="5067" y="4277"/>
                  </a:lnTo>
                  <a:lnTo>
                    <a:pt x="5067" y="4045"/>
                  </a:lnTo>
                  <a:lnTo>
                    <a:pt x="5067" y="1070"/>
                  </a:lnTo>
                  <a:lnTo>
                    <a:pt x="5067" y="884"/>
                  </a:lnTo>
                  <a:lnTo>
                    <a:pt x="4974" y="651"/>
                  </a:lnTo>
                  <a:lnTo>
                    <a:pt x="4835" y="512"/>
                  </a:lnTo>
                  <a:lnTo>
                    <a:pt x="4649" y="326"/>
                  </a:lnTo>
                  <a:lnTo>
                    <a:pt x="4416" y="186"/>
                  </a:lnTo>
                  <a:lnTo>
                    <a:pt x="4184" y="94"/>
                  </a:lnTo>
                  <a:lnTo>
                    <a:pt x="3905" y="47"/>
                  </a:lnTo>
                  <a:lnTo>
                    <a:pt x="358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0951" tIns="60951" rIns="60951" bIns="60951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4070;p181">
              <a:extLst>
                <a:ext uri="{FF2B5EF4-FFF2-40B4-BE49-F238E27FC236}">
                  <a16:creationId xmlns:a16="http://schemas.microsoft.com/office/drawing/2014/main" id="{117F8114-A9EF-4FC6-AD0D-E626551DDC24}"/>
                </a:ext>
              </a:extLst>
            </p:cNvPr>
            <p:cNvSpPr/>
            <p:nvPr/>
          </p:nvSpPr>
          <p:spPr>
            <a:xfrm>
              <a:off x="4476591" y="4487051"/>
              <a:ext cx="392247" cy="381000"/>
            </a:xfrm>
            <a:custGeom>
              <a:avLst/>
              <a:gdLst/>
              <a:ahLst/>
              <a:cxnLst/>
              <a:rect l="0" t="0" r="0" b="0"/>
              <a:pathLst>
                <a:path w="5951" h="5533" extrusionOk="0">
                  <a:moveTo>
                    <a:pt x="2976" y="0"/>
                  </a:moveTo>
                  <a:lnTo>
                    <a:pt x="1" y="1163"/>
                  </a:lnTo>
                  <a:lnTo>
                    <a:pt x="1" y="1581"/>
                  </a:lnTo>
                  <a:lnTo>
                    <a:pt x="373" y="1581"/>
                  </a:lnTo>
                  <a:lnTo>
                    <a:pt x="419" y="1627"/>
                  </a:lnTo>
                  <a:lnTo>
                    <a:pt x="466" y="1720"/>
                  </a:lnTo>
                  <a:lnTo>
                    <a:pt x="512" y="1767"/>
                  </a:lnTo>
                  <a:lnTo>
                    <a:pt x="5440" y="1767"/>
                  </a:lnTo>
                  <a:lnTo>
                    <a:pt x="5486" y="1720"/>
                  </a:lnTo>
                  <a:lnTo>
                    <a:pt x="5533" y="1627"/>
                  </a:lnTo>
                  <a:lnTo>
                    <a:pt x="5533" y="1581"/>
                  </a:lnTo>
                  <a:lnTo>
                    <a:pt x="5951" y="1581"/>
                  </a:lnTo>
                  <a:lnTo>
                    <a:pt x="5951" y="1163"/>
                  </a:lnTo>
                  <a:lnTo>
                    <a:pt x="2976" y="0"/>
                  </a:lnTo>
                  <a:close/>
                  <a:moveTo>
                    <a:pt x="791" y="1953"/>
                  </a:moveTo>
                  <a:lnTo>
                    <a:pt x="791" y="4324"/>
                  </a:lnTo>
                  <a:lnTo>
                    <a:pt x="605" y="4324"/>
                  </a:lnTo>
                  <a:lnTo>
                    <a:pt x="512" y="4370"/>
                  </a:lnTo>
                  <a:lnTo>
                    <a:pt x="466" y="4417"/>
                  </a:lnTo>
                  <a:lnTo>
                    <a:pt x="419" y="4463"/>
                  </a:lnTo>
                  <a:lnTo>
                    <a:pt x="373" y="4556"/>
                  </a:lnTo>
                  <a:lnTo>
                    <a:pt x="373" y="4742"/>
                  </a:lnTo>
                  <a:lnTo>
                    <a:pt x="5533" y="4742"/>
                  </a:lnTo>
                  <a:lnTo>
                    <a:pt x="5533" y="4556"/>
                  </a:lnTo>
                  <a:lnTo>
                    <a:pt x="5533" y="4463"/>
                  </a:lnTo>
                  <a:lnTo>
                    <a:pt x="5486" y="4417"/>
                  </a:lnTo>
                  <a:lnTo>
                    <a:pt x="5440" y="4370"/>
                  </a:lnTo>
                  <a:lnTo>
                    <a:pt x="5347" y="4324"/>
                  </a:lnTo>
                  <a:lnTo>
                    <a:pt x="5161" y="4324"/>
                  </a:lnTo>
                  <a:lnTo>
                    <a:pt x="5161" y="1953"/>
                  </a:lnTo>
                  <a:lnTo>
                    <a:pt x="4370" y="1953"/>
                  </a:lnTo>
                  <a:lnTo>
                    <a:pt x="4370" y="4324"/>
                  </a:lnTo>
                  <a:lnTo>
                    <a:pt x="3952" y="4324"/>
                  </a:lnTo>
                  <a:lnTo>
                    <a:pt x="3952" y="1953"/>
                  </a:lnTo>
                  <a:lnTo>
                    <a:pt x="3162" y="1953"/>
                  </a:lnTo>
                  <a:lnTo>
                    <a:pt x="3162" y="4324"/>
                  </a:lnTo>
                  <a:lnTo>
                    <a:pt x="2790" y="4324"/>
                  </a:lnTo>
                  <a:lnTo>
                    <a:pt x="2790" y="1953"/>
                  </a:lnTo>
                  <a:lnTo>
                    <a:pt x="2000" y="1953"/>
                  </a:lnTo>
                  <a:lnTo>
                    <a:pt x="2000" y="4324"/>
                  </a:lnTo>
                  <a:lnTo>
                    <a:pt x="1581" y="4324"/>
                  </a:lnTo>
                  <a:lnTo>
                    <a:pt x="1581" y="1953"/>
                  </a:lnTo>
                  <a:close/>
                  <a:moveTo>
                    <a:pt x="233" y="4928"/>
                  </a:moveTo>
                  <a:lnTo>
                    <a:pt x="140" y="4974"/>
                  </a:lnTo>
                  <a:lnTo>
                    <a:pt x="47" y="5021"/>
                  </a:lnTo>
                  <a:lnTo>
                    <a:pt x="1" y="5067"/>
                  </a:lnTo>
                  <a:lnTo>
                    <a:pt x="1" y="5160"/>
                  </a:lnTo>
                  <a:lnTo>
                    <a:pt x="1" y="5532"/>
                  </a:lnTo>
                  <a:lnTo>
                    <a:pt x="5951" y="5532"/>
                  </a:lnTo>
                  <a:lnTo>
                    <a:pt x="5951" y="5160"/>
                  </a:lnTo>
                  <a:lnTo>
                    <a:pt x="5951" y="5067"/>
                  </a:lnTo>
                  <a:lnTo>
                    <a:pt x="5905" y="5021"/>
                  </a:lnTo>
                  <a:lnTo>
                    <a:pt x="5812" y="4974"/>
                  </a:lnTo>
                  <a:lnTo>
                    <a:pt x="5719" y="49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0951" tIns="60951" rIns="60951" bIns="60951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Graphic 42" descr="Home with solid fill">
              <a:extLst>
                <a:ext uri="{FF2B5EF4-FFF2-40B4-BE49-F238E27FC236}">
                  <a16:creationId xmlns:a16="http://schemas.microsoft.com/office/drawing/2014/main" id="{42E28B51-18D2-496C-8947-44B87E2F2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47643" y="1726562"/>
              <a:ext cx="536664" cy="536664"/>
            </a:xfrm>
            <a:prstGeom prst="rect">
              <a:avLst/>
            </a:prstGeom>
          </p:spPr>
        </p:pic>
        <p:sp>
          <p:nvSpPr>
            <p:cNvPr id="44" name="Google Shape;3694;p179">
              <a:extLst>
                <a:ext uri="{FF2B5EF4-FFF2-40B4-BE49-F238E27FC236}">
                  <a16:creationId xmlns:a16="http://schemas.microsoft.com/office/drawing/2014/main" id="{7FB0A7FC-40E1-4EF9-82D4-0279B4281831}"/>
                </a:ext>
              </a:extLst>
            </p:cNvPr>
            <p:cNvSpPr/>
            <p:nvPr/>
          </p:nvSpPr>
          <p:spPr>
            <a:xfrm>
              <a:off x="5276658" y="3839964"/>
              <a:ext cx="415421" cy="335356"/>
            </a:xfrm>
            <a:custGeom>
              <a:avLst/>
              <a:gdLst/>
              <a:ahLst/>
              <a:cxnLst/>
              <a:rect l="0" t="0" r="0" b="0"/>
              <a:pathLst>
                <a:path w="5950" h="5579" extrusionOk="0">
                  <a:moveTo>
                    <a:pt x="1208" y="1"/>
                  </a:moveTo>
                  <a:lnTo>
                    <a:pt x="1069" y="47"/>
                  </a:lnTo>
                  <a:lnTo>
                    <a:pt x="883" y="94"/>
                  </a:lnTo>
                  <a:lnTo>
                    <a:pt x="790" y="140"/>
                  </a:lnTo>
                  <a:lnTo>
                    <a:pt x="651" y="233"/>
                  </a:lnTo>
                  <a:lnTo>
                    <a:pt x="558" y="373"/>
                  </a:lnTo>
                  <a:lnTo>
                    <a:pt x="465" y="512"/>
                  </a:lnTo>
                  <a:lnTo>
                    <a:pt x="418" y="652"/>
                  </a:lnTo>
                  <a:lnTo>
                    <a:pt x="418" y="791"/>
                  </a:lnTo>
                  <a:lnTo>
                    <a:pt x="418" y="977"/>
                  </a:lnTo>
                  <a:lnTo>
                    <a:pt x="465" y="1116"/>
                  </a:lnTo>
                  <a:lnTo>
                    <a:pt x="558" y="1256"/>
                  </a:lnTo>
                  <a:lnTo>
                    <a:pt x="651" y="1349"/>
                  </a:lnTo>
                  <a:lnTo>
                    <a:pt x="790" y="1488"/>
                  </a:lnTo>
                  <a:lnTo>
                    <a:pt x="883" y="1535"/>
                  </a:lnTo>
                  <a:lnTo>
                    <a:pt x="1069" y="1581"/>
                  </a:lnTo>
                  <a:lnTo>
                    <a:pt x="1348" y="1581"/>
                  </a:lnTo>
                  <a:lnTo>
                    <a:pt x="1534" y="1535"/>
                  </a:lnTo>
                  <a:lnTo>
                    <a:pt x="1627" y="1488"/>
                  </a:lnTo>
                  <a:lnTo>
                    <a:pt x="1766" y="1349"/>
                  </a:lnTo>
                  <a:lnTo>
                    <a:pt x="1859" y="1256"/>
                  </a:lnTo>
                  <a:lnTo>
                    <a:pt x="1952" y="1116"/>
                  </a:lnTo>
                  <a:lnTo>
                    <a:pt x="1999" y="977"/>
                  </a:lnTo>
                  <a:lnTo>
                    <a:pt x="1999" y="791"/>
                  </a:lnTo>
                  <a:lnTo>
                    <a:pt x="1999" y="652"/>
                  </a:lnTo>
                  <a:lnTo>
                    <a:pt x="1952" y="512"/>
                  </a:lnTo>
                  <a:lnTo>
                    <a:pt x="1859" y="373"/>
                  </a:lnTo>
                  <a:lnTo>
                    <a:pt x="1766" y="233"/>
                  </a:lnTo>
                  <a:lnTo>
                    <a:pt x="1627" y="140"/>
                  </a:lnTo>
                  <a:lnTo>
                    <a:pt x="1534" y="94"/>
                  </a:lnTo>
                  <a:lnTo>
                    <a:pt x="1348" y="47"/>
                  </a:lnTo>
                  <a:lnTo>
                    <a:pt x="1208" y="1"/>
                  </a:lnTo>
                  <a:close/>
                  <a:moveTo>
                    <a:pt x="4787" y="1"/>
                  </a:moveTo>
                  <a:lnTo>
                    <a:pt x="4601" y="47"/>
                  </a:lnTo>
                  <a:lnTo>
                    <a:pt x="4462" y="94"/>
                  </a:lnTo>
                  <a:lnTo>
                    <a:pt x="4323" y="140"/>
                  </a:lnTo>
                  <a:lnTo>
                    <a:pt x="4230" y="233"/>
                  </a:lnTo>
                  <a:lnTo>
                    <a:pt x="4137" y="373"/>
                  </a:lnTo>
                  <a:lnTo>
                    <a:pt x="4044" y="512"/>
                  </a:lnTo>
                  <a:lnTo>
                    <a:pt x="3997" y="652"/>
                  </a:lnTo>
                  <a:lnTo>
                    <a:pt x="3997" y="791"/>
                  </a:lnTo>
                  <a:lnTo>
                    <a:pt x="3997" y="977"/>
                  </a:lnTo>
                  <a:lnTo>
                    <a:pt x="4044" y="1116"/>
                  </a:lnTo>
                  <a:lnTo>
                    <a:pt x="4137" y="1256"/>
                  </a:lnTo>
                  <a:lnTo>
                    <a:pt x="4230" y="1349"/>
                  </a:lnTo>
                  <a:lnTo>
                    <a:pt x="4323" y="1488"/>
                  </a:lnTo>
                  <a:lnTo>
                    <a:pt x="4462" y="1535"/>
                  </a:lnTo>
                  <a:lnTo>
                    <a:pt x="4601" y="1581"/>
                  </a:lnTo>
                  <a:lnTo>
                    <a:pt x="4927" y="1581"/>
                  </a:lnTo>
                  <a:lnTo>
                    <a:pt x="5066" y="1535"/>
                  </a:lnTo>
                  <a:lnTo>
                    <a:pt x="5206" y="1488"/>
                  </a:lnTo>
                  <a:lnTo>
                    <a:pt x="5345" y="1349"/>
                  </a:lnTo>
                  <a:lnTo>
                    <a:pt x="5438" y="1256"/>
                  </a:lnTo>
                  <a:lnTo>
                    <a:pt x="5531" y="1116"/>
                  </a:lnTo>
                  <a:lnTo>
                    <a:pt x="5577" y="977"/>
                  </a:lnTo>
                  <a:lnTo>
                    <a:pt x="5577" y="791"/>
                  </a:lnTo>
                  <a:lnTo>
                    <a:pt x="5577" y="652"/>
                  </a:lnTo>
                  <a:lnTo>
                    <a:pt x="5531" y="512"/>
                  </a:lnTo>
                  <a:lnTo>
                    <a:pt x="5438" y="373"/>
                  </a:lnTo>
                  <a:lnTo>
                    <a:pt x="5345" y="233"/>
                  </a:lnTo>
                  <a:lnTo>
                    <a:pt x="5206" y="140"/>
                  </a:lnTo>
                  <a:lnTo>
                    <a:pt x="5066" y="94"/>
                  </a:lnTo>
                  <a:lnTo>
                    <a:pt x="4927" y="47"/>
                  </a:lnTo>
                  <a:lnTo>
                    <a:pt x="4787" y="1"/>
                  </a:lnTo>
                  <a:close/>
                  <a:moveTo>
                    <a:pt x="418" y="1581"/>
                  </a:moveTo>
                  <a:lnTo>
                    <a:pt x="325" y="1628"/>
                  </a:lnTo>
                  <a:lnTo>
                    <a:pt x="232" y="1674"/>
                  </a:lnTo>
                  <a:lnTo>
                    <a:pt x="139" y="1860"/>
                  </a:lnTo>
                  <a:lnTo>
                    <a:pt x="46" y="2232"/>
                  </a:lnTo>
                  <a:lnTo>
                    <a:pt x="0" y="2697"/>
                  </a:lnTo>
                  <a:lnTo>
                    <a:pt x="46" y="2929"/>
                  </a:lnTo>
                  <a:lnTo>
                    <a:pt x="186" y="3068"/>
                  </a:lnTo>
                  <a:lnTo>
                    <a:pt x="372" y="3161"/>
                  </a:lnTo>
                  <a:lnTo>
                    <a:pt x="604" y="3208"/>
                  </a:lnTo>
                  <a:lnTo>
                    <a:pt x="1023" y="3208"/>
                  </a:lnTo>
                  <a:lnTo>
                    <a:pt x="1208" y="3022"/>
                  </a:lnTo>
                  <a:lnTo>
                    <a:pt x="1394" y="2883"/>
                  </a:lnTo>
                  <a:lnTo>
                    <a:pt x="1627" y="2836"/>
                  </a:lnTo>
                  <a:lnTo>
                    <a:pt x="1859" y="2790"/>
                  </a:lnTo>
                  <a:lnTo>
                    <a:pt x="1766" y="2604"/>
                  </a:lnTo>
                  <a:lnTo>
                    <a:pt x="1673" y="2418"/>
                  </a:lnTo>
                  <a:lnTo>
                    <a:pt x="1627" y="2232"/>
                  </a:lnTo>
                  <a:lnTo>
                    <a:pt x="1627" y="1999"/>
                  </a:lnTo>
                  <a:lnTo>
                    <a:pt x="1627" y="1814"/>
                  </a:lnTo>
                  <a:lnTo>
                    <a:pt x="1394" y="1860"/>
                  </a:lnTo>
                  <a:lnTo>
                    <a:pt x="1023" y="1860"/>
                  </a:lnTo>
                  <a:lnTo>
                    <a:pt x="837" y="1814"/>
                  </a:lnTo>
                  <a:lnTo>
                    <a:pt x="558" y="1674"/>
                  </a:lnTo>
                  <a:lnTo>
                    <a:pt x="418" y="1581"/>
                  </a:lnTo>
                  <a:close/>
                  <a:moveTo>
                    <a:pt x="2975" y="791"/>
                  </a:moveTo>
                  <a:lnTo>
                    <a:pt x="2742" y="837"/>
                  </a:lnTo>
                  <a:lnTo>
                    <a:pt x="2556" y="884"/>
                  </a:lnTo>
                  <a:lnTo>
                    <a:pt x="2324" y="1023"/>
                  </a:lnTo>
                  <a:lnTo>
                    <a:pt x="2138" y="1163"/>
                  </a:lnTo>
                  <a:lnTo>
                    <a:pt x="1999" y="1349"/>
                  </a:lnTo>
                  <a:lnTo>
                    <a:pt x="1906" y="1535"/>
                  </a:lnTo>
                  <a:lnTo>
                    <a:pt x="1813" y="1767"/>
                  </a:lnTo>
                  <a:lnTo>
                    <a:pt x="1813" y="1999"/>
                  </a:lnTo>
                  <a:lnTo>
                    <a:pt x="1813" y="2232"/>
                  </a:lnTo>
                  <a:lnTo>
                    <a:pt x="1906" y="2464"/>
                  </a:lnTo>
                  <a:lnTo>
                    <a:pt x="1999" y="2650"/>
                  </a:lnTo>
                  <a:lnTo>
                    <a:pt x="2138" y="2836"/>
                  </a:lnTo>
                  <a:lnTo>
                    <a:pt x="2324" y="2975"/>
                  </a:lnTo>
                  <a:lnTo>
                    <a:pt x="2556" y="3115"/>
                  </a:lnTo>
                  <a:lnTo>
                    <a:pt x="2742" y="3161"/>
                  </a:lnTo>
                  <a:lnTo>
                    <a:pt x="2975" y="3208"/>
                  </a:lnTo>
                  <a:lnTo>
                    <a:pt x="3253" y="3161"/>
                  </a:lnTo>
                  <a:lnTo>
                    <a:pt x="3439" y="3115"/>
                  </a:lnTo>
                  <a:lnTo>
                    <a:pt x="3672" y="2975"/>
                  </a:lnTo>
                  <a:lnTo>
                    <a:pt x="3858" y="2836"/>
                  </a:lnTo>
                  <a:lnTo>
                    <a:pt x="3997" y="2650"/>
                  </a:lnTo>
                  <a:lnTo>
                    <a:pt x="4090" y="2464"/>
                  </a:lnTo>
                  <a:lnTo>
                    <a:pt x="4183" y="2232"/>
                  </a:lnTo>
                  <a:lnTo>
                    <a:pt x="4183" y="1999"/>
                  </a:lnTo>
                  <a:lnTo>
                    <a:pt x="4183" y="1767"/>
                  </a:lnTo>
                  <a:lnTo>
                    <a:pt x="4090" y="1535"/>
                  </a:lnTo>
                  <a:lnTo>
                    <a:pt x="3997" y="1349"/>
                  </a:lnTo>
                  <a:lnTo>
                    <a:pt x="3858" y="1163"/>
                  </a:lnTo>
                  <a:lnTo>
                    <a:pt x="3672" y="1023"/>
                  </a:lnTo>
                  <a:lnTo>
                    <a:pt x="3439" y="884"/>
                  </a:lnTo>
                  <a:lnTo>
                    <a:pt x="3253" y="837"/>
                  </a:lnTo>
                  <a:lnTo>
                    <a:pt x="2975" y="791"/>
                  </a:lnTo>
                  <a:close/>
                  <a:moveTo>
                    <a:pt x="5577" y="1581"/>
                  </a:moveTo>
                  <a:lnTo>
                    <a:pt x="5438" y="1674"/>
                  </a:lnTo>
                  <a:lnTo>
                    <a:pt x="5159" y="1814"/>
                  </a:lnTo>
                  <a:lnTo>
                    <a:pt x="4973" y="1860"/>
                  </a:lnTo>
                  <a:lnTo>
                    <a:pt x="4555" y="1860"/>
                  </a:lnTo>
                  <a:lnTo>
                    <a:pt x="4369" y="1814"/>
                  </a:lnTo>
                  <a:lnTo>
                    <a:pt x="4369" y="1999"/>
                  </a:lnTo>
                  <a:lnTo>
                    <a:pt x="4369" y="2232"/>
                  </a:lnTo>
                  <a:lnTo>
                    <a:pt x="4323" y="2418"/>
                  </a:lnTo>
                  <a:lnTo>
                    <a:pt x="4230" y="2604"/>
                  </a:lnTo>
                  <a:lnTo>
                    <a:pt x="4137" y="2790"/>
                  </a:lnTo>
                  <a:lnTo>
                    <a:pt x="4369" y="2836"/>
                  </a:lnTo>
                  <a:lnTo>
                    <a:pt x="4601" y="2883"/>
                  </a:lnTo>
                  <a:lnTo>
                    <a:pt x="4787" y="3022"/>
                  </a:lnTo>
                  <a:lnTo>
                    <a:pt x="4973" y="3208"/>
                  </a:lnTo>
                  <a:lnTo>
                    <a:pt x="5392" y="3208"/>
                  </a:lnTo>
                  <a:lnTo>
                    <a:pt x="5624" y="3161"/>
                  </a:lnTo>
                  <a:lnTo>
                    <a:pt x="5810" y="3068"/>
                  </a:lnTo>
                  <a:lnTo>
                    <a:pt x="5949" y="2929"/>
                  </a:lnTo>
                  <a:lnTo>
                    <a:pt x="5949" y="2697"/>
                  </a:lnTo>
                  <a:lnTo>
                    <a:pt x="5949" y="2232"/>
                  </a:lnTo>
                  <a:lnTo>
                    <a:pt x="5856" y="1860"/>
                  </a:lnTo>
                  <a:lnTo>
                    <a:pt x="5763" y="1674"/>
                  </a:lnTo>
                  <a:lnTo>
                    <a:pt x="5670" y="1628"/>
                  </a:lnTo>
                  <a:lnTo>
                    <a:pt x="5577" y="1581"/>
                  </a:lnTo>
                  <a:close/>
                  <a:moveTo>
                    <a:pt x="1906" y="2975"/>
                  </a:moveTo>
                  <a:lnTo>
                    <a:pt x="1720" y="3022"/>
                  </a:lnTo>
                  <a:lnTo>
                    <a:pt x="1534" y="3068"/>
                  </a:lnTo>
                  <a:lnTo>
                    <a:pt x="1394" y="3115"/>
                  </a:lnTo>
                  <a:lnTo>
                    <a:pt x="1255" y="3208"/>
                  </a:lnTo>
                  <a:lnTo>
                    <a:pt x="1069" y="3487"/>
                  </a:lnTo>
                  <a:lnTo>
                    <a:pt x="930" y="3766"/>
                  </a:lnTo>
                  <a:lnTo>
                    <a:pt x="883" y="4091"/>
                  </a:lnTo>
                  <a:lnTo>
                    <a:pt x="837" y="4463"/>
                  </a:lnTo>
                  <a:lnTo>
                    <a:pt x="837" y="4788"/>
                  </a:lnTo>
                  <a:lnTo>
                    <a:pt x="837" y="4928"/>
                  </a:lnTo>
                  <a:lnTo>
                    <a:pt x="883" y="5113"/>
                  </a:lnTo>
                  <a:lnTo>
                    <a:pt x="930" y="5253"/>
                  </a:lnTo>
                  <a:lnTo>
                    <a:pt x="1023" y="5346"/>
                  </a:lnTo>
                  <a:lnTo>
                    <a:pt x="1162" y="5439"/>
                  </a:lnTo>
                  <a:lnTo>
                    <a:pt x="1301" y="5532"/>
                  </a:lnTo>
                  <a:lnTo>
                    <a:pt x="1441" y="5578"/>
                  </a:lnTo>
                  <a:lnTo>
                    <a:pt x="4508" y="5578"/>
                  </a:lnTo>
                  <a:lnTo>
                    <a:pt x="4694" y="5532"/>
                  </a:lnTo>
                  <a:lnTo>
                    <a:pt x="4834" y="5439"/>
                  </a:lnTo>
                  <a:lnTo>
                    <a:pt x="4973" y="5346"/>
                  </a:lnTo>
                  <a:lnTo>
                    <a:pt x="5066" y="5253"/>
                  </a:lnTo>
                  <a:lnTo>
                    <a:pt x="5113" y="5113"/>
                  </a:lnTo>
                  <a:lnTo>
                    <a:pt x="5159" y="4928"/>
                  </a:lnTo>
                  <a:lnTo>
                    <a:pt x="5159" y="4788"/>
                  </a:lnTo>
                  <a:lnTo>
                    <a:pt x="5159" y="4463"/>
                  </a:lnTo>
                  <a:lnTo>
                    <a:pt x="5113" y="4091"/>
                  </a:lnTo>
                  <a:lnTo>
                    <a:pt x="5020" y="3766"/>
                  </a:lnTo>
                  <a:lnTo>
                    <a:pt x="4927" y="3487"/>
                  </a:lnTo>
                  <a:lnTo>
                    <a:pt x="4694" y="3208"/>
                  </a:lnTo>
                  <a:lnTo>
                    <a:pt x="4601" y="3115"/>
                  </a:lnTo>
                  <a:lnTo>
                    <a:pt x="4462" y="3068"/>
                  </a:lnTo>
                  <a:lnTo>
                    <a:pt x="4276" y="3022"/>
                  </a:lnTo>
                  <a:lnTo>
                    <a:pt x="4090" y="2975"/>
                  </a:lnTo>
                  <a:lnTo>
                    <a:pt x="3951" y="3068"/>
                  </a:lnTo>
                  <a:lnTo>
                    <a:pt x="3765" y="3208"/>
                  </a:lnTo>
                  <a:lnTo>
                    <a:pt x="3393" y="3347"/>
                  </a:lnTo>
                  <a:lnTo>
                    <a:pt x="3207" y="3394"/>
                  </a:lnTo>
                  <a:lnTo>
                    <a:pt x="2975" y="3440"/>
                  </a:lnTo>
                  <a:lnTo>
                    <a:pt x="2789" y="3394"/>
                  </a:lnTo>
                  <a:lnTo>
                    <a:pt x="2556" y="3347"/>
                  </a:lnTo>
                  <a:lnTo>
                    <a:pt x="2231" y="3208"/>
                  </a:lnTo>
                  <a:lnTo>
                    <a:pt x="1999" y="3068"/>
                  </a:lnTo>
                  <a:lnTo>
                    <a:pt x="1906" y="29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0951" tIns="60951" rIns="60951" bIns="60951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3678;p179">
              <a:extLst>
                <a:ext uri="{FF2B5EF4-FFF2-40B4-BE49-F238E27FC236}">
                  <a16:creationId xmlns:a16="http://schemas.microsoft.com/office/drawing/2014/main" id="{A108618E-286E-4795-9018-0CA3537B3DB0}"/>
                </a:ext>
              </a:extLst>
            </p:cNvPr>
            <p:cNvSpPr/>
            <p:nvPr/>
          </p:nvSpPr>
          <p:spPr>
            <a:xfrm>
              <a:off x="3119801" y="1126687"/>
              <a:ext cx="363668" cy="387231"/>
            </a:xfrm>
            <a:custGeom>
              <a:avLst/>
              <a:gdLst/>
              <a:ahLst/>
              <a:cxnLst/>
              <a:rect l="0" t="0" r="0" b="0"/>
              <a:pathLst>
                <a:path w="5950" h="5950" extrusionOk="0">
                  <a:moveTo>
                    <a:pt x="559" y="2045"/>
                  </a:moveTo>
                  <a:lnTo>
                    <a:pt x="559" y="2045"/>
                  </a:lnTo>
                  <a:lnTo>
                    <a:pt x="559" y="2045"/>
                  </a:lnTo>
                  <a:close/>
                  <a:moveTo>
                    <a:pt x="2557" y="0"/>
                  </a:moveTo>
                  <a:lnTo>
                    <a:pt x="2464" y="46"/>
                  </a:lnTo>
                  <a:lnTo>
                    <a:pt x="2371" y="93"/>
                  </a:lnTo>
                  <a:lnTo>
                    <a:pt x="2325" y="139"/>
                  </a:lnTo>
                  <a:lnTo>
                    <a:pt x="2278" y="186"/>
                  </a:lnTo>
                  <a:lnTo>
                    <a:pt x="2185" y="279"/>
                  </a:lnTo>
                  <a:lnTo>
                    <a:pt x="2139" y="372"/>
                  </a:lnTo>
                  <a:lnTo>
                    <a:pt x="2092" y="511"/>
                  </a:lnTo>
                  <a:lnTo>
                    <a:pt x="2092" y="558"/>
                  </a:lnTo>
                  <a:lnTo>
                    <a:pt x="2139" y="604"/>
                  </a:lnTo>
                  <a:lnTo>
                    <a:pt x="2139" y="651"/>
                  </a:lnTo>
                  <a:lnTo>
                    <a:pt x="2185" y="697"/>
                  </a:lnTo>
                  <a:lnTo>
                    <a:pt x="2232" y="744"/>
                  </a:lnTo>
                  <a:lnTo>
                    <a:pt x="2278" y="790"/>
                  </a:lnTo>
                  <a:lnTo>
                    <a:pt x="2325" y="837"/>
                  </a:lnTo>
                  <a:lnTo>
                    <a:pt x="2185" y="790"/>
                  </a:lnTo>
                  <a:lnTo>
                    <a:pt x="2092" y="837"/>
                  </a:lnTo>
                  <a:lnTo>
                    <a:pt x="884" y="2045"/>
                  </a:lnTo>
                  <a:lnTo>
                    <a:pt x="837" y="2138"/>
                  </a:lnTo>
                  <a:lnTo>
                    <a:pt x="884" y="2277"/>
                  </a:lnTo>
                  <a:lnTo>
                    <a:pt x="837" y="2231"/>
                  </a:lnTo>
                  <a:lnTo>
                    <a:pt x="791" y="2184"/>
                  </a:lnTo>
                  <a:lnTo>
                    <a:pt x="744" y="2138"/>
                  </a:lnTo>
                  <a:lnTo>
                    <a:pt x="698" y="2092"/>
                  </a:lnTo>
                  <a:lnTo>
                    <a:pt x="605" y="2092"/>
                  </a:lnTo>
                  <a:lnTo>
                    <a:pt x="559" y="2045"/>
                  </a:lnTo>
                  <a:lnTo>
                    <a:pt x="419" y="2092"/>
                  </a:lnTo>
                  <a:lnTo>
                    <a:pt x="326" y="2184"/>
                  </a:lnTo>
                  <a:lnTo>
                    <a:pt x="233" y="2231"/>
                  </a:lnTo>
                  <a:lnTo>
                    <a:pt x="187" y="2277"/>
                  </a:lnTo>
                  <a:lnTo>
                    <a:pt x="94" y="2370"/>
                  </a:lnTo>
                  <a:lnTo>
                    <a:pt x="47" y="2417"/>
                  </a:lnTo>
                  <a:lnTo>
                    <a:pt x="47" y="2510"/>
                  </a:lnTo>
                  <a:lnTo>
                    <a:pt x="1" y="2603"/>
                  </a:lnTo>
                  <a:lnTo>
                    <a:pt x="47" y="2696"/>
                  </a:lnTo>
                  <a:lnTo>
                    <a:pt x="94" y="2835"/>
                  </a:lnTo>
                  <a:lnTo>
                    <a:pt x="1535" y="4230"/>
                  </a:lnTo>
                  <a:lnTo>
                    <a:pt x="1628" y="4276"/>
                  </a:lnTo>
                  <a:lnTo>
                    <a:pt x="1767" y="4322"/>
                  </a:lnTo>
                  <a:lnTo>
                    <a:pt x="1813" y="4322"/>
                  </a:lnTo>
                  <a:lnTo>
                    <a:pt x="1906" y="4276"/>
                  </a:lnTo>
                  <a:lnTo>
                    <a:pt x="1999" y="4230"/>
                  </a:lnTo>
                  <a:lnTo>
                    <a:pt x="2046" y="4183"/>
                  </a:lnTo>
                  <a:lnTo>
                    <a:pt x="2139" y="4090"/>
                  </a:lnTo>
                  <a:lnTo>
                    <a:pt x="2185" y="4044"/>
                  </a:lnTo>
                  <a:lnTo>
                    <a:pt x="2232" y="3904"/>
                  </a:lnTo>
                  <a:lnTo>
                    <a:pt x="2278" y="3811"/>
                  </a:lnTo>
                  <a:lnTo>
                    <a:pt x="2278" y="3718"/>
                  </a:lnTo>
                  <a:lnTo>
                    <a:pt x="2232" y="3672"/>
                  </a:lnTo>
                  <a:lnTo>
                    <a:pt x="2232" y="3625"/>
                  </a:lnTo>
                  <a:lnTo>
                    <a:pt x="2185" y="3579"/>
                  </a:lnTo>
                  <a:lnTo>
                    <a:pt x="2139" y="3532"/>
                  </a:lnTo>
                  <a:lnTo>
                    <a:pt x="2092" y="3486"/>
                  </a:lnTo>
                  <a:lnTo>
                    <a:pt x="2092" y="3439"/>
                  </a:lnTo>
                  <a:lnTo>
                    <a:pt x="2185" y="3532"/>
                  </a:lnTo>
                  <a:lnTo>
                    <a:pt x="2325" y="3439"/>
                  </a:lnTo>
                  <a:lnTo>
                    <a:pt x="2743" y="3021"/>
                  </a:lnTo>
                  <a:lnTo>
                    <a:pt x="3626" y="3904"/>
                  </a:lnTo>
                  <a:lnTo>
                    <a:pt x="3487" y="4044"/>
                  </a:lnTo>
                  <a:lnTo>
                    <a:pt x="3487" y="4230"/>
                  </a:lnTo>
                  <a:lnTo>
                    <a:pt x="3487" y="4415"/>
                  </a:lnTo>
                  <a:lnTo>
                    <a:pt x="3580" y="4555"/>
                  </a:lnTo>
                  <a:lnTo>
                    <a:pt x="4835" y="5810"/>
                  </a:lnTo>
                  <a:lnTo>
                    <a:pt x="4974" y="5903"/>
                  </a:lnTo>
                  <a:lnTo>
                    <a:pt x="5160" y="5949"/>
                  </a:lnTo>
                  <a:lnTo>
                    <a:pt x="5346" y="5903"/>
                  </a:lnTo>
                  <a:lnTo>
                    <a:pt x="5485" y="5810"/>
                  </a:lnTo>
                  <a:lnTo>
                    <a:pt x="5857" y="5438"/>
                  </a:lnTo>
                  <a:lnTo>
                    <a:pt x="5950" y="5299"/>
                  </a:lnTo>
                  <a:lnTo>
                    <a:pt x="5950" y="5113"/>
                  </a:lnTo>
                  <a:lnTo>
                    <a:pt x="5950" y="4973"/>
                  </a:lnTo>
                  <a:lnTo>
                    <a:pt x="5857" y="4787"/>
                  </a:lnTo>
                  <a:lnTo>
                    <a:pt x="4602" y="3579"/>
                  </a:lnTo>
                  <a:lnTo>
                    <a:pt x="4463" y="3486"/>
                  </a:lnTo>
                  <a:lnTo>
                    <a:pt x="4277" y="3439"/>
                  </a:lnTo>
                  <a:lnTo>
                    <a:pt x="4091" y="3486"/>
                  </a:lnTo>
                  <a:lnTo>
                    <a:pt x="3951" y="3579"/>
                  </a:lnTo>
                  <a:lnTo>
                    <a:pt x="3068" y="2696"/>
                  </a:lnTo>
                  <a:lnTo>
                    <a:pt x="3487" y="2277"/>
                  </a:lnTo>
                  <a:lnTo>
                    <a:pt x="3533" y="2138"/>
                  </a:lnTo>
                  <a:lnTo>
                    <a:pt x="3487" y="2045"/>
                  </a:lnTo>
                  <a:lnTo>
                    <a:pt x="3533" y="2092"/>
                  </a:lnTo>
                  <a:lnTo>
                    <a:pt x="3580" y="2138"/>
                  </a:lnTo>
                  <a:lnTo>
                    <a:pt x="3626" y="2138"/>
                  </a:lnTo>
                  <a:lnTo>
                    <a:pt x="3673" y="2184"/>
                  </a:lnTo>
                  <a:lnTo>
                    <a:pt x="3719" y="2231"/>
                  </a:lnTo>
                  <a:lnTo>
                    <a:pt x="3951" y="2231"/>
                  </a:lnTo>
                  <a:lnTo>
                    <a:pt x="4091" y="2138"/>
                  </a:lnTo>
                  <a:lnTo>
                    <a:pt x="4137" y="2092"/>
                  </a:lnTo>
                  <a:lnTo>
                    <a:pt x="4184" y="1999"/>
                  </a:lnTo>
                  <a:lnTo>
                    <a:pt x="4277" y="1952"/>
                  </a:lnTo>
                  <a:lnTo>
                    <a:pt x="4323" y="1859"/>
                  </a:lnTo>
                  <a:lnTo>
                    <a:pt x="4323" y="1813"/>
                  </a:lnTo>
                  <a:lnTo>
                    <a:pt x="4370" y="1720"/>
                  </a:lnTo>
                  <a:lnTo>
                    <a:pt x="4323" y="1580"/>
                  </a:lnTo>
                  <a:lnTo>
                    <a:pt x="4277" y="1487"/>
                  </a:lnTo>
                  <a:lnTo>
                    <a:pt x="2882" y="93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0951" tIns="60951" rIns="60951" bIns="60951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3780;p179">
              <a:extLst>
                <a:ext uri="{FF2B5EF4-FFF2-40B4-BE49-F238E27FC236}">
                  <a16:creationId xmlns:a16="http://schemas.microsoft.com/office/drawing/2014/main" id="{4F04C46C-7B29-437A-9C72-8BF30BD51399}"/>
                </a:ext>
              </a:extLst>
            </p:cNvPr>
            <p:cNvSpPr/>
            <p:nvPr/>
          </p:nvSpPr>
          <p:spPr>
            <a:xfrm>
              <a:off x="2294557" y="3874067"/>
              <a:ext cx="281276" cy="281277"/>
            </a:xfrm>
            <a:custGeom>
              <a:avLst/>
              <a:gdLst/>
              <a:ahLst/>
              <a:cxnLst/>
              <a:rect l="0" t="0" r="0" b="0"/>
              <a:pathLst>
                <a:path w="5950" h="5950" extrusionOk="0">
                  <a:moveTo>
                    <a:pt x="3951" y="1"/>
                  </a:moveTo>
                  <a:lnTo>
                    <a:pt x="3858" y="47"/>
                  </a:lnTo>
                  <a:lnTo>
                    <a:pt x="3812" y="94"/>
                  </a:lnTo>
                  <a:lnTo>
                    <a:pt x="3765" y="187"/>
                  </a:lnTo>
                  <a:lnTo>
                    <a:pt x="3719" y="280"/>
                  </a:lnTo>
                  <a:lnTo>
                    <a:pt x="3765" y="373"/>
                  </a:lnTo>
                  <a:lnTo>
                    <a:pt x="3812" y="466"/>
                  </a:lnTo>
                  <a:lnTo>
                    <a:pt x="4369" y="1023"/>
                  </a:lnTo>
                  <a:lnTo>
                    <a:pt x="3068" y="2278"/>
                  </a:lnTo>
                  <a:lnTo>
                    <a:pt x="3021" y="2371"/>
                  </a:lnTo>
                  <a:lnTo>
                    <a:pt x="3068" y="2464"/>
                  </a:lnTo>
                  <a:lnTo>
                    <a:pt x="3533" y="2929"/>
                  </a:lnTo>
                  <a:lnTo>
                    <a:pt x="3672" y="2929"/>
                  </a:lnTo>
                  <a:lnTo>
                    <a:pt x="4973" y="1628"/>
                  </a:lnTo>
                  <a:lnTo>
                    <a:pt x="5531" y="2185"/>
                  </a:lnTo>
                  <a:lnTo>
                    <a:pt x="5624" y="2232"/>
                  </a:lnTo>
                  <a:lnTo>
                    <a:pt x="5810" y="2232"/>
                  </a:lnTo>
                  <a:lnTo>
                    <a:pt x="5903" y="2185"/>
                  </a:lnTo>
                  <a:lnTo>
                    <a:pt x="5950" y="2092"/>
                  </a:lnTo>
                  <a:lnTo>
                    <a:pt x="5950" y="1999"/>
                  </a:lnTo>
                  <a:lnTo>
                    <a:pt x="5950" y="280"/>
                  </a:lnTo>
                  <a:lnTo>
                    <a:pt x="5950" y="187"/>
                  </a:lnTo>
                  <a:lnTo>
                    <a:pt x="5903" y="94"/>
                  </a:lnTo>
                  <a:lnTo>
                    <a:pt x="5810" y="47"/>
                  </a:lnTo>
                  <a:lnTo>
                    <a:pt x="5717" y="1"/>
                  </a:lnTo>
                  <a:close/>
                  <a:moveTo>
                    <a:pt x="2278" y="3068"/>
                  </a:moveTo>
                  <a:lnTo>
                    <a:pt x="976" y="4370"/>
                  </a:lnTo>
                  <a:lnTo>
                    <a:pt x="419" y="3812"/>
                  </a:lnTo>
                  <a:lnTo>
                    <a:pt x="372" y="3766"/>
                  </a:lnTo>
                  <a:lnTo>
                    <a:pt x="233" y="3719"/>
                  </a:lnTo>
                  <a:lnTo>
                    <a:pt x="140" y="3766"/>
                  </a:lnTo>
                  <a:lnTo>
                    <a:pt x="93" y="3812"/>
                  </a:lnTo>
                  <a:lnTo>
                    <a:pt x="47" y="3905"/>
                  </a:lnTo>
                  <a:lnTo>
                    <a:pt x="0" y="3998"/>
                  </a:lnTo>
                  <a:lnTo>
                    <a:pt x="0" y="5718"/>
                  </a:lnTo>
                  <a:lnTo>
                    <a:pt x="47" y="5811"/>
                  </a:lnTo>
                  <a:lnTo>
                    <a:pt x="93" y="5904"/>
                  </a:lnTo>
                  <a:lnTo>
                    <a:pt x="140" y="5950"/>
                  </a:lnTo>
                  <a:lnTo>
                    <a:pt x="2092" y="5950"/>
                  </a:lnTo>
                  <a:lnTo>
                    <a:pt x="2185" y="5904"/>
                  </a:lnTo>
                  <a:lnTo>
                    <a:pt x="2231" y="5811"/>
                  </a:lnTo>
                  <a:lnTo>
                    <a:pt x="2231" y="5718"/>
                  </a:lnTo>
                  <a:lnTo>
                    <a:pt x="2231" y="5625"/>
                  </a:lnTo>
                  <a:lnTo>
                    <a:pt x="2185" y="5532"/>
                  </a:lnTo>
                  <a:lnTo>
                    <a:pt x="1627" y="4974"/>
                  </a:lnTo>
                  <a:lnTo>
                    <a:pt x="2882" y="3719"/>
                  </a:lnTo>
                  <a:lnTo>
                    <a:pt x="2928" y="3626"/>
                  </a:lnTo>
                  <a:lnTo>
                    <a:pt x="2882" y="3533"/>
                  </a:lnTo>
                  <a:lnTo>
                    <a:pt x="2464" y="30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0951" tIns="60951" rIns="60951" bIns="60951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FED4A0-CE51-4FF4-B471-231C6A1D1C11}"/>
                </a:ext>
              </a:extLst>
            </p:cNvPr>
            <p:cNvSpPr/>
            <p:nvPr/>
          </p:nvSpPr>
          <p:spPr>
            <a:xfrm>
              <a:off x="5318151" y="2617694"/>
              <a:ext cx="827883" cy="8278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0008AAD-FBFA-4BE9-9A7D-1CEEF9545FD1}"/>
                </a:ext>
              </a:extLst>
            </p:cNvPr>
            <p:cNvCxnSpPr/>
            <p:nvPr/>
          </p:nvCxnSpPr>
          <p:spPr>
            <a:xfrm flipV="1">
              <a:off x="6086348" y="3028334"/>
              <a:ext cx="759535" cy="192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E4CB2F8-BCD7-495C-AA6E-993B66A8B544}"/>
                </a:ext>
              </a:extLst>
            </p:cNvPr>
            <p:cNvSpPr txBox="1"/>
            <p:nvPr/>
          </p:nvSpPr>
          <p:spPr>
            <a:xfrm>
              <a:off x="6984194" y="2859155"/>
              <a:ext cx="23197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>
                  <a:ln>
                    <a:noFill/>
                  </a:ln>
                  <a:solidFill>
                    <a:srgbClr val="999999">
                      <a:lumMod val="50000"/>
                    </a:srgbClr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Fiscal</a:t>
              </a:r>
            </a:p>
          </p:txBody>
        </p:sp>
        <p:sp>
          <p:nvSpPr>
            <p:cNvPr id="50" name="Google Shape;3917;p180">
              <a:extLst>
                <a:ext uri="{FF2B5EF4-FFF2-40B4-BE49-F238E27FC236}">
                  <a16:creationId xmlns:a16="http://schemas.microsoft.com/office/drawing/2014/main" id="{0D107BB7-78F9-4B92-BCBC-EB685E5A7C77}"/>
                </a:ext>
              </a:extLst>
            </p:cNvPr>
            <p:cNvSpPr/>
            <p:nvPr/>
          </p:nvSpPr>
          <p:spPr>
            <a:xfrm>
              <a:off x="5472681" y="2830790"/>
              <a:ext cx="453215" cy="417843"/>
            </a:xfrm>
            <a:custGeom>
              <a:avLst/>
              <a:gdLst/>
              <a:ahLst/>
              <a:cxnLst/>
              <a:rect l="0" t="0" r="0" b="0"/>
              <a:pathLst>
                <a:path w="5958" h="5493" extrusionOk="0">
                  <a:moveTo>
                    <a:pt x="4747" y="745"/>
                  </a:moveTo>
                  <a:lnTo>
                    <a:pt x="4934" y="792"/>
                  </a:lnTo>
                  <a:lnTo>
                    <a:pt x="5027" y="885"/>
                  </a:lnTo>
                  <a:lnTo>
                    <a:pt x="5120" y="1024"/>
                  </a:lnTo>
                  <a:lnTo>
                    <a:pt x="5166" y="1164"/>
                  </a:lnTo>
                  <a:lnTo>
                    <a:pt x="5120" y="1304"/>
                  </a:lnTo>
                  <a:lnTo>
                    <a:pt x="5073" y="1443"/>
                  </a:lnTo>
                  <a:lnTo>
                    <a:pt x="4934" y="1536"/>
                  </a:lnTo>
                  <a:lnTo>
                    <a:pt x="4608" y="1536"/>
                  </a:lnTo>
                  <a:lnTo>
                    <a:pt x="4468" y="1443"/>
                  </a:lnTo>
                  <a:lnTo>
                    <a:pt x="4422" y="1304"/>
                  </a:lnTo>
                  <a:lnTo>
                    <a:pt x="4375" y="1164"/>
                  </a:lnTo>
                  <a:lnTo>
                    <a:pt x="4422" y="1024"/>
                  </a:lnTo>
                  <a:lnTo>
                    <a:pt x="4468" y="885"/>
                  </a:lnTo>
                  <a:lnTo>
                    <a:pt x="4608" y="792"/>
                  </a:lnTo>
                  <a:lnTo>
                    <a:pt x="4747" y="745"/>
                  </a:lnTo>
                  <a:close/>
                  <a:moveTo>
                    <a:pt x="4375" y="1"/>
                  </a:moveTo>
                  <a:lnTo>
                    <a:pt x="4282" y="47"/>
                  </a:lnTo>
                  <a:lnTo>
                    <a:pt x="4096" y="187"/>
                  </a:lnTo>
                  <a:lnTo>
                    <a:pt x="4003" y="233"/>
                  </a:lnTo>
                  <a:lnTo>
                    <a:pt x="3956" y="233"/>
                  </a:lnTo>
                  <a:lnTo>
                    <a:pt x="4142" y="699"/>
                  </a:lnTo>
                  <a:lnTo>
                    <a:pt x="4049" y="838"/>
                  </a:lnTo>
                  <a:lnTo>
                    <a:pt x="3677" y="885"/>
                  </a:lnTo>
                  <a:lnTo>
                    <a:pt x="3584" y="931"/>
                  </a:lnTo>
                  <a:lnTo>
                    <a:pt x="3584" y="1350"/>
                  </a:lnTo>
                  <a:lnTo>
                    <a:pt x="3677" y="1397"/>
                  </a:lnTo>
                  <a:lnTo>
                    <a:pt x="4049" y="1443"/>
                  </a:lnTo>
                  <a:lnTo>
                    <a:pt x="4142" y="1629"/>
                  </a:lnTo>
                  <a:lnTo>
                    <a:pt x="3956" y="2048"/>
                  </a:lnTo>
                  <a:lnTo>
                    <a:pt x="4003" y="2095"/>
                  </a:lnTo>
                  <a:lnTo>
                    <a:pt x="4375" y="2281"/>
                  </a:lnTo>
                  <a:lnTo>
                    <a:pt x="4515" y="2141"/>
                  </a:lnTo>
                  <a:lnTo>
                    <a:pt x="4654" y="1955"/>
                  </a:lnTo>
                  <a:lnTo>
                    <a:pt x="4841" y="1955"/>
                  </a:lnTo>
                  <a:lnTo>
                    <a:pt x="5027" y="2141"/>
                  </a:lnTo>
                  <a:lnTo>
                    <a:pt x="5166" y="2281"/>
                  </a:lnTo>
                  <a:lnTo>
                    <a:pt x="5539" y="2095"/>
                  </a:lnTo>
                  <a:lnTo>
                    <a:pt x="5585" y="2048"/>
                  </a:lnTo>
                  <a:lnTo>
                    <a:pt x="5399" y="1629"/>
                  </a:lnTo>
                  <a:lnTo>
                    <a:pt x="5492" y="1443"/>
                  </a:lnTo>
                  <a:lnTo>
                    <a:pt x="5864" y="1397"/>
                  </a:lnTo>
                  <a:lnTo>
                    <a:pt x="5957" y="1350"/>
                  </a:lnTo>
                  <a:lnTo>
                    <a:pt x="5957" y="931"/>
                  </a:lnTo>
                  <a:lnTo>
                    <a:pt x="5864" y="885"/>
                  </a:lnTo>
                  <a:lnTo>
                    <a:pt x="5492" y="838"/>
                  </a:lnTo>
                  <a:lnTo>
                    <a:pt x="5399" y="699"/>
                  </a:lnTo>
                  <a:lnTo>
                    <a:pt x="5585" y="233"/>
                  </a:lnTo>
                  <a:lnTo>
                    <a:pt x="5539" y="233"/>
                  </a:lnTo>
                  <a:lnTo>
                    <a:pt x="5166" y="1"/>
                  </a:lnTo>
                  <a:lnTo>
                    <a:pt x="4841" y="373"/>
                  </a:lnTo>
                  <a:lnTo>
                    <a:pt x="4654" y="373"/>
                  </a:lnTo>
                  <a:lnTo>
                    <a:pt x="4515" y="140"/>
                  </a:lnTo>
                  <a:lnTo>
                    <a:pt x="4375" y="1"/>
                  </a:lnTo>
                  <a:close/>
                  <a:moveTo>
                    <a:pt x="2141" y="1955"/>
                  </a:moveTo>
                  <a:lnTo>
                    <a:pt x="2281" y="2002"/>
                  </a:lnTo>
                  <a:lnTo>
                    <a:pt x="2420" y="2095"/>
                  </a:lnTo>
                  <a:lnTo>
                    <a:pt x="2560" y="2188"/>
                  </a:lnTo>
                  <a:lnTo>
                    <a:pt x="2653" y="2281"/>
                  </a:lnTo>
                  <a:lnTo>
                    <a:pt x="2746" y="2421"/>
                  </a:lnTo>
                  <a:lnTo>
                    <a:pt x="2793" y="2560"/>
                  </a:lnTo>
                  <a:lnTo>
                    <a:pt x="2793" y="2746"/>
                  </a:lnTo>
                  <a:lnTo>
                    <a:pt x="2793" y="2886"/>
                  </a:lnTo>
                  <a:lnTo>
                    <a:pt x="2746" y="3026"/>
                  </a:lnTo>
                  <a:lnTo>
                    <a:pt x="2653" y="3165"/>
                  </a:lnTo>
                  <a:lnTo>
                    <a:pt x="2560" y="3305"/>
                  </a:lnTo>
                  <a:lnTo>
                    <a:pt x="2420" y="3398"/>
                  </a:lnTo>
                  <a:lnTo>
                    <a:pt x="2281" y="3491"/>
                  </a:lnTo>
                  <a:lnTo>
                    <a:pt x="2141" y="3538"/>
                  </a:lnTo>
                  <a:lnTo>
                    <a:pt x="1815" y="3538"/>
                  </a:lnTo>
                  <a:lnTo>
                    <a:pt x="1676" y="3491"/>
                  </a:lnTo>
                  <a:lnTo>
                    <a:pt x="1536" y="3398"/>
                  </a:lnTo>
                  <a:lnTo>
                    <a:pt x="1443" y="3305"/>
                  </a:lnTo>
                  <a:lnTo>
                    <a:pt x="1350" y="3165"/>
                  </a:lnTo>
                  <a:lnTo>
                    <a:pt x="1257" y="3026"/>
                  </a:lnTo>
                  <a:lnTo>
                    <a:pt x="1210" y="2886"/>
                  </a:lnTo>
                  <a:lnTo>
                    <a:pt x="1210" y="2746"/>
                  </a:lnTo>
                  <a:lnTo>
                    <a:pt x="1210" y="2560"/>
                  </a:lnTo>
                  <a:lnTo>
                    <a:pt x="1257" y="2421"/>
                  </a:lnTo>
                  <a:lnTo>
                    <a:pt x="1350" y="2281"/>
                  </a:lnTo>
                  <a:lnTo>
                    <a:pt x="1443" y="2188"/>
                  </a:lnTo>
                  <a:lnTo>
                    <a:pt x="1536" y="2095"/>
                  </a:lnTo>
                  <a:lnTo>
                    <a:pt x="1676" y="2002"/>
                  </a:lnTo>
                  <a:lnTo>
                    <a:pt x="1815" y="1955"/>
                  </a:lnTo>
                  <a:close/>
                  <a:moveTo>
                    <a:pt x="1722" y="745"/>
                  </a:moveTo>
                  <a:lnTo>
                    <a:pt x="1629" y="792"/>
                  </a:lnTo>
                  <a:lnTo>
                    <a:pt x="1629" y="838"/>
                  </a:lnTo>
                  <a:lnTo>
                    <a:pt x="1536" y="1304"/>
                  </a:lnTo>
                  <a:lnTo>
                    <a:pt x="1304" y="1397"/>
                  </a:lnTo>
                  <a:lnTo>
                    <a:pt x="931" y="1118"/>
                  </a:lnTo>
                  <a:lnTo>
                    <a:pt x="885" y="1118"/>
                  </a:lnTo>
                  <a:lnTo>
                    <a:pt x="792" y="1164"/>
                  </a:lnTo>
                  <a:lnTo>
                    <a:pt x="652" y="1304"/>
                  </a:lnTo>
                  <a:lnTo>
                    <a:pt x="373" y="1583"/>
                  </a:lnTo>
                  <a:lnTo>
                    <a:pt x="373" y="1629"/>
                  </a:lnTo>
                  <a:lnTo>
                    <a:pt x="373" y="1676"/>
                  </a:lnTo>
                  <a:lnTo>
                    <a:pt x="652" y="2048"/>
                  </a:lnTo>
                  <a:lnTo>
                    <a:pt x="559" y="2281"/>
                  </a:lnTo>
                  <a:lnTo>
                    <a:pt x="94" y="2374"/>
                  </a:lnTo>
                  <a:lnTo>
                    <a:pt x="47" y="2374"/>
                  </a:lnTo>
                  <a:lnTo>
                    <a:pt x="0" y="2467"/>
                  </a:lnTo>
                  <a:lnTo>
                    <a:pt x="0" y="3026"/>
                  </a:lnTo>
                  <a:lnTo>
                    <a:pt x="47" y="3072"/>
                  </a:lnTo>
                  <a:lnTo>
                    <a:pt x="94" y="3119"/>
                  </a:lnTo>
                  <a:lnTo>
                    <a:pt x="559" y="3165"/>
                  </a:lnTo>
                  <a:lnTo>
                    <a:pt x="652" y="3444"/>
                  </a:lnTo>
                  <a:lnTo>
                    <a:pt x="512" y="3631"/>
                  </a:lnTo>
                  <a:lnTo>
                    <a:pt x="373" y="3817"/>
                  </a:lnTo>
                  <a:lnTo>
                    <a:pt x="373" y="3863"/>
                  </a:lnTo>
                  <a:lnTo>
                    <a:pt x="466" y="4003"/>
                  </a:lnTo>
                  <a:lnTo>
                    <a:pt x="792" y="4329"/>
                  </a:lnTo>
                  <a:lnTo>
                    <a:pt x="885" y="4375"/>
                  </a:lnTo>
                  <a:lnTo>
                    <a:pt x="931" y="4375"/>
                  </a:lnTo>
                  <a:lnTo>
                    <a:pt x="1304" y="4096"/>
                  </a:lnTo>
                  <a:lnTo>
                    <a:pt x="1536" y="4189"/>
                  </a:lnTo>
                  <a:lnTo>
                    <a:pt x="1629" y="4654"/>
                  </a:lnTo>
                  <a:lnTo>
                    <a:pt x="1629" y="4701"/>
                  </a:lnTo>
                  <a:lnTo>
                    <a:pt x="1722" y="4748"/>
                  </a:lnTo>
                  <a:lnTo>
                    <a:pt x="2281" y="4748"/>
                  </a:lnTo>
                  <a:lnTo>
                    <a:pt x="2327" y="4701"/>
                  </a:lnTo>
                  <a:lnTo>
                    <a:pt x="2374" y="4654"/>
                  </a:lnTo>
                  <a:lnTo>
                    <a:pt x="2420" y="4189"/>
                  </a:lnTo>
                  <a:lnTo>
                    <a:pt x="2700" y="4096"/>
                  </a:lnTo>
                  <a:lnTo>
                    <a:pt x="3025" y="4375"/>
                  </a:lnTo>
                  <a:lnTo>
                    <a:pt x="3119" y="4375"/>
                  </a:lnTo>
                  <a:lnTo>
                    <a:pt x="3212" y="4329"/>
                  </a:lnTo>
                  <a:lnTo>
                    <a:pt x="3351" y="4189"/>
                  </a:lnTo>
                  <a:lnTo>
                    <a:pt x="3584" y="3910"/>
                  </a:lnTo>
                  <a:lnTo>
                    <a:pt x="3631" y="3863"/>
                  </a:lnTo>
                  <a:lnTo>
                    <a:pt x="3584" y="3770"/>
                  </a:lnTo>
                  <a:lnTo>
                    <a:pt x="3305" y="3444"/>
                  </a:lnTo>
                  <a:lnTo>
                    <a:pt x="3444" y="3212"/>
                  </a:lnTo>
                  <a:lnTo>
                    <a:pt x="3910" y="3119"/>
                  </a:lnTo>
                  <a:lnTo>
                    <a:pt x="3956" y="3072"/>
                  </a:lnTo>
                  <a:lnTo>
                    <a:pt x="3956" y="3026"/>
                  </a:lnTo>
                  <a:lnTo>
                    <a:pt x="3956" y="2467"/>
                  </a:lnTo>
                  <a:lnTo>
                    <a:pt x="3956" y="2421"/>
                  </a:lnTo>
                  <a:lnTo>
                    <a:pt x="3910" y="2374"/>
                  </a:lnTo>
                  <a:lnTo>
                    <a:pt x="3444" y="2281"/>
                  </a:lnTo>
                  <a:lnTo>
                    <a:pt x="3305" y="2048"/>
                  </a:lnTo>
                  <a:lnTo>
                    <a:pt x="3444" y="1862"/>
                  </a:lnTo>
                  <a:lnTo>
                    <a:pt x="3584" y="1676"/>
                  </a:lnTo>
                  <a:lnTo>
                    <a:pt x="3631" y="1629"/>
                  </a:lnTo>
                  <a:lnTo>
                    <a:pt x="3491" y="1443"/>
                  </a:lnTo>
                  <a:lnTo>
                    <a:pt x="3165" y="1118"/>
                  </a:lnTo>
                  <a:lnTo>
                    <a:pt x="3025" y="1118"/>
                  </a:lnTo>
                  <a:lnTo>
                    <a:pt x="2653" y="1397"/>
                  </a:lnTo>
                  <a:lnTo>
                    <a:pt x="2420" y="1304"/>
                  </a:lnTo>
                  <a:lnTo>
                    <a:pt x="2374" y="838"/>
                  </a:lnTo>
                  <a:lnTo>
                    <a:pt x="2327" y="792"/>
                  </a:lnTo>
                  <a:lnTo>
                    <a:pt x="2281" y="745"/>
                  </a:lnTo>
                  <a:close/>
                  <a:moveTo>
                    <a:pt x="4747" y="3910"/>
                  </a:moveTo>
                  <a:lnTo>
                    <a:pt x="4934" y="3956"/>
                  </a:lnTo>
                  <a:lnTo>
                    <a:pt x="5027" y="4049"/>
                  </a:lnTo>
                  <a:lnTo>
                    <a:pt x="5120" y="4189"/>
                  </a:lnTo>
                  <a:lnTo>
                    <a:pt x="5166" y="4329"/>
                  </a:lnTo>
                  <a:lnTo>
                    <a:pt x="5120" y="4468"/>
                  </a:lnTo>
                  <a:lnTo>
                    <a:pt x="5073" y="4608"/>
                  </a:lnTo>
                  <a:lnTo>
                    <a:pt x="4934" y="4701"/>
                  </a:lnTo>
                  <a:lnTo>
                    <a:pt x="4747" y="4748"/>
                  </a:lnTo>
                  <a:lnTo>
                    <a:pt x="4608" y="4701"/>
                  </a:lnTo>
                  <a:lnTo>
                    <a:pt x="4468" y="4608"/>
                  </a:lnTo>
                  <a:lnTo>
                    <a:pt x="4422" y="4468"/>
                  </a:lnTo>
                  <a:lnTo>
                    <a:pt x="4375" y="4329"/>
                  </a:lnTo>
                  <a:lnTo>
                    <a:pt x="4422" y="4189"/>
                  </a:lnTo>
                  <a:lnTo>
                    <a:pt x="4468" y="4049"/>
                  </a:lnTo>
                  <a:lnTo>
                    <a:pt x="4608" y="3956"/>
                  </a:lnTo>
                  <a:lnTo>
                    <a:pt x="4747" y="3910"/>
                  </a:lnTo>
                  <a:close/>
                  <a:moveTo>
                    <a:pt x="4375" y="3165"/>
                  </a:moveTo>
                  <a:lnTo>
                    <a:pt x="4282" y="3258"/>
                  </a:lnTo>
                  <a:lnTo>
                    <a:pt x="4096" y="3351"/>
                  </a:lnTo>
                  <a:lnTo>
                    <a:pt x="4003" y="3398"/>
                  </a:lnTo>
                  <a:lnTo>
                    <a:pt x="3956" y="3444"/>
                  </a:lnTo>
                  <a:lnTo>
                    <a:pt x="4142" y="3863"/>
                  </a:lnTo>
                  <a:lnTo>
                    <a:pt x="4049" y="4003"/>
                  </a:lnTo>
                  <a:lnTo>
                    <a:pt x="3677" y="4049"/>
                  </a:lnTo>
                  <a:lnTo>
                    <a:pt x="3584" y="4096"/>
                  </a:lnTo>
                  <a:lnTo>
                    <a:pt x="3584" y="4561"/>
                  </a:lnTo>
                  <a:lnTo>
                    <a:pt x="3677" y="4608"/>
                  </a:lnTo>
                  <a:lnTo>
                    <a:pt x="4049" y="4654"/>
                  </a:lnTo>
                  <a:lnTo>
                    <a:pt x="4142" y="4794"/>
                  </a:lnTo>
                  <a:lnTo>
                    <a:pt x="3956" y="5213"/>
                  </a:lnTo>
                  <a:lnTo>
                    <a:pt x="4003" y="5259"/>
                  </a:lnTo>
                  <a:lnTo>
                    <a:pt x="4375" y="5492"/>
                  </a:lnTo>
                  <a:lnTo>
                    <a:pt x="4515" y="5306"/>
                  </a:lnTo>
                  <a:lnTo>
                    <a:pt x="4654" y="5120"/>
                  </a:lnTo>
                  <a:lnTo>
                    <a:pt x="4841" y="5120"/>
                  </a:lnTo>
                  <a:lnTo>
                    <a:pt x="5027" y="5306"/>
                  </a:lnTo>
                  <a:lnTo>
                    <a:pt x="5166" y="5492"/>
                  </a:lnTo>
                  <a:lnTo>
                    <a:pt x="5539" y="5259"/>
                  </a:lnTo>
                  <a:lnTo>
                    <a:pt x="5585" y="5213"/>
                  </a:lnTo>
                  <a:lnTo>
                    <a:pt x="5399" y="4794"/>
                  </a:lnTo>
                  <a:lnTo>
                    <a:pt x="5492" y="4654"/>
                  </a:lnTo>
                  <a:lnTo>
                    <a:pt x="5864" y="4608"/>
                  </a:lnTo>
                  <a:lnTo>
                    <a:pt x="5957" y="4561"/>
                  </a:lnTo>
                  <a:lnTo>
                    <a:pt x="5957" y="4096"/>
                  </a:lnTo>
                  <a:lnTo>
                    <a:pt x="5864" y="4049"/>
                  </a:lnTo>
                  <a:lnTo>
                    <a:pt x="5492" y="4003"/>
                  </a:lnTo>
                  <a:lnTo>
                    <a:pt x="5399" y="3863"/>
                  </a:lnTo>
                  <a:lnTo>
                    <a:pt x="5585" y="3444"/>
                  </a:lnTo>
                  <a:lnTo>
                    <a:pt x="5539" y="3398"/>
                  </a:lnTo>
                  <a:lnTo>
                    <a:pt x="5166" y="3165"/>
                  </a:lnTo>
                  <a:lnTo>
                    <a:pt x="5166" y="3212"/>
                  </a:lnTo>
                  <a:lnTo>
                    <a:pt x="4841" y="3538"/>
                  </a:lnTo>
                  <a:lnTo>
                    <a:pt x="4654" y="3538"/>
                  </a:lnTo>
                  <a:lnTo>
                    <a:pt x="4515" y="3351"/>
                  </a:lnTo>
                  <a:lnTo>
                    <a:pt x="4375" y="3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9AA6FCF-4650-4F02-9C18-2613C4313ECE}"/>
                </a:ext>
              </a:extLst>
            </p:cNvPr>
            <p:cNvSpPr/>
            <p:nvPr/>
          </p:nvSpPr>
          <p:spPr>
            <a:xfrm>
              <a:off x="2005403" y="1693159"/>
              <a:ext cx="827883" cy="827881"/>
            </a:xfrm>
            <a:prstGeom prst="ellipse">
              <a:avLst/>
            </a:prstGeom>
            <a:solidFill>
              <a:srgbClr val="4E9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57C5DB0-2A1A-4B7E-AFBB-8B28078F84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8871" y="2185407"/>
              <a:ext cx="753980" cy="1924"/>
            </a:xfrm>
            <a:prstGeom prst="line">
              <a:avLst/>
            </a:prstGeom>
            <a:ln w="19050">
              <a:solidFill>
                <a:srgbClr val="4E9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Graphic 52" descr="Leaf with solid fill">
              <a:extLst>
                <a:ext uri="{FF2B5EF4-FFF2-40B4-BE49-F238E27FC236}">
                  <a16:creationId xmlns:a16="http://schemas.microsoft.com/office/drawing/2014/main" id="{5C57FF51-7670-459D-8435-0CDB2E620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27620" y="1858403"/>
              <a:ext cx="456416" cy="456416"/>
            </a:xfrm>
            <a:prstGeom prst="rect">
              <a:avLst/>
            </a:prstGeom>
          </p:spPr>
        </p:pic>
        <p:pic>
          <p:nvPicPr>
            <p:cNvPr id="54" name="Content Placeholder 11" descr="Oil Rig with solid fill">
              <a:extLst>
                <a:ext uri="{FF2B5EF4-FFF2-40B4-BE49-F238E27FC236}">
                  <a16:creationId xmlns:a16="http://schemas.microsoft.com/office/drawing/2014/main" id="{8397DAE8-B100-4FE5-9A83-7BE438256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36350" y="4467575"/>
              <a:ext cx="524274" cy="524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E200104-8E91-45DC-8D85-C40E268E04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Los retos y oportunidades fiscales del Nearshoring en México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69A3A7-6645-4D5C-A6F5-A1E26B56F3B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04583" y="4830763"/>
            <a:ext cx="2057400" cy="274637"/>
          </a:xfrm>
        </p:spPr>
        <p:txBody>
          <a:bodyPr/>
          <a:lstStyle/>
          <a:p>
            <a:fld id="{4EEE6AFD-C632-9F49-B771-1F87972A33B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04D9CE-AC04-466B-B5D8-095CCFB962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1067" y="3894642"/>
            <a:ext cx="1554480" cy="10191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s-MX" sz="1400" b="1" dirty="0">
                <a:latin typeface="Georgia" panose="02040502050405020303" pitchFamily="18" charset="0"/>
              </a:rPr>
              <a:t>Erika </a:t>
            </a:r>
            <a:r>
              <a:rPr lang="es-MX" b="1" dirty="0">
                <a:latin typeface="Georgia" panose="02040502050405020303" pitchFamily="18" charset="0"/>
              </a:rPr>
              <a:t>Baez</a:t>
            </a:r>
          </a:p>
          <a:p>
            <a:pPr algn="ctr">
              <a:spcBef>
                <a:spcPts val="0"/>
              </a:spcBef>
            </a:pPr>
            <a:r>
              <a:rPr lang="es-MX" dirty="0">
                <a:latin typeface="Georgia" panose="02040502050405020303" pitchFamily="18" charset="0"/>
              </a:rPr>
              <a:t>Socia</a:t>
            </a:r>
          </a:p>
          <a:p>
            <a:pPr algn="ctr">
              <a:spcBef>
                <a:spcPts val="0"/>
              </a:spcBef>
            </a:pPr>
            <a:r>
              <a:rPr lang="es-MX" sz="1400" cap="all" dirty="0">
                <a:latin typeface="Georgia" panose="02040502050405020303" pitchFamily="18" charset="0"/>
              </a:rPr>
              <a:t>Fiscal</a:t>
            </a:r>
            <a:endParaRPr lang="es-MX" sz="1400" dirty="0">
              <a:latin typeface="Georgia" panose="02040502050405020303" pitchFamily="18" charset="0"/>
            </a:endParaRPr>
          </a:p>
          <a:p>
            <a:endParaRPr lang="es-MX" sz="1400" dirty="0">
              <a:latin typeface="Georgia" panose="02040502050405020303" pitchFamily="18" charset="0"/>
            </a:endParaRPr>
          </a:p>
          <a:p>
            <a:endParaRPr lang="es-MX" dirty="0">
              <a:latin typeface="Georgia" panose="02040502050405020303" pitchFamily="18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EA8650C-307A-454D-AFE7-C1B9517D85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8948" y="3879855"/>
            <a:ext cx="1554480" cy="1019172"/>
          </a:xfrm>
        </p:spPr>
        <p:txBody>
          <a:bodyPr>
            <a:normAutofit/>
          </a:bodyPr>
          <a:lstStyle/>
          <a:p>
            <a:r>
              <a:rPr lang="es-MX" sz="1400" b="1" dirty="0">
                <a:latin typeface="Georgia" panose="02040502050405020303" pitchFamily="18" charset="0"/>
              </a:rPr>
              <a:t>Arturo Pérez</a:t>
            </a:r>
          </a:p>
          <a:p>
            <a:pPr>
              <a:spcBef>
                <a:spcPts val="0"/>
              </a:spcBef>
            </a:pPr>
            <a:r>
              <a:rPr lang="es-MX" dirty="0">
                <a:latin typeface="Georgia" panose="02040502050405020303" pitchFamily="18" charset="0"/>
              </a:rPr>
              <a:t>Socio</a:t>
            </a:r>
            <a:endParaRPr lang="es-MX" sz="1400" cap="all" dirty="0">
              <a:latin typeface="Georgia" panose="02040502050405020303" pitchFamily="18" charset="0"/>
            </a:endParaRPr>
          </a:p>
          <a:p>
            <a:pPr algn="ctr">
              <a:spcBef>
                <a:spcPts val="0"/>
              </a:spcBef>
            </a:pPr>
            <a:r>
              <a:rPr lang="es-MX" sz="1400" cap="all" dirty="0">
                <a:latin typeface="Georgia" panose="02040502050405020303" pitchFamily="18" charset="0"/>
              </a:rPr>
              <a:t>corporativo</a:t>
            </a:r>
            <a:endParaRPr lang="es-MX" sz="1400" dirty="0">
              <a:latin typeface="Georgia" panose="02040502050405020303" pitchFamily="18" charset="0"/>
            </a:endParaRPr>
          </a:p>
          <a:p>
            <a:endParaRPr lang="es-MX" sz="1400" dirty="0">
              <a:latin typeface="Georgia" panose="02040502050405020303" pitchFamily="18" charset="0"/>
            </a:endParaRPr>
          </a:p>
          <a:p>
            <a:endParaRPr lang="es-MX" dirty="0">
              <a:latin typeface="Georgia" panose="02040502050405020303" pitchFamily="18" charset="0"/>
            </a:endParaRPr>
          </a:p>
        </p:txBody>
      </p:sp>
      <p:pic>
        <p:nvPicPr>
          <p:cNvPr id="14" name="Picture Placeholder 13" descr="A person with her arms crossed&#10;&#10;Description automatically generated with medium confidence">
            <a:extLst>
              <a:ext uri="{FF2B5EF4-FFF2-40B4-BE49-F238E27FC236}">
                <a16:creationId xmlns:a16="http://schemas.microsoft.com/office/drawing/2014/main" id="{1CCE2E80-8528-4821-A86D-FE6F990519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1162507" y="2162178"/>
            <a:ext cx="1371600" cy="1600200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11EEC49-07A5-48DA-8A37-5C7812AAF8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48" y="2162178"/>
            <a:ext cx="13716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Cámara de Comercio de España en México – Welmex">
            <a:extLst>
              <a:ext uri="{FF2B5EF4-FFF2-40B4-BE49-F238E27FC236}">
                <a16:creationId xmlns:a16="http://schemas.microsoft.com/office/drawing/2014/main" id="{4F069B83-F263-472D-8049-42B132933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28" y="3079756"/>
            <a:ext cx="2557394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9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06432F-1A21-430F-8171-5ACBDF66D57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MX" sz="4400" dirty="0"/>
              <a:t>¡Gracias!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07178-49E6-42CA-AD7D-D8855CBBA36A}"/>
              </a:ext>
            </a:extLst>
          </p:cNvPr>
          <p:cNvSpPr txBox="1"/>
          <p:nvPr/>
        </p:nvSpPr>
        <p:spPr>
          <a:xfrm>
            <a:off x="1489364" y="1550663"/>
            <a:ext cx="5950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Georgia" panose="02040502050405020303" pitchFamily="18" charset="0"/>
              </a:rPr>
              <a:t>Los retos y oportunidades fiscales del Nearshoring en México </a:t>
            </a:r>
          </a:p>
        </p:txBody>
      </p:sp>
    </p:spTree>
    <p:extLst>
      <p:ext uri="{BB962C8B-B14F-4D97-AF65-F5344CB8AC3E}">
        <p14:creationId xmlns:p14="http://schemas.microsoft.com/office/powerpoint/2010/main" val="2601728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3DD167-CB43-4140-B89E-811B0D130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MX" dirty="0"/>
              <a:t>Antecedentes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Análisis de Inversión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Consideraciones corporativas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Retos fiscales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Ejemplos de ciertas industrias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err="1"/>
              <a:t>Q&amp;A</a:t>
            </a: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685CD-4375-4688-BB0E-5E0448D2A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1D0A4-E717-4CC0-9377-B323707B6F0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5C4F85-8BC3-48E8-BE30-742CDD0EE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86" y="1921558"/>
            <a:ext cx="4680314" cy="2873867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2200" dirty="0">
                <a:latin typeface="Georgia" panose="02040502050405020303" pitchFamily="18" charset="0"/>
                <a:ea typeface="+mn-ea"/>
                <a:cs typeface="+mn-cs"/>
              </a:rPr>
              <a:t>Estrategia</a:t>
            </a:r>
            <a:r>
              <a:rPr lang="en-US" sz="2200" dirty="0">
                <a:latin typeface="Georgia" panose="02040502050405020303" pitchFamily="18" charset="0"/>
                <a:ea typeface="+mn-ea"/>
                <a:cs typeface="+mn-cs"/>
              </a:rPr>
              <a:t> de </a:t>
            </a:r>
            <a:r>
              <a:rPr lang="es-MX" sz="2200" dirty="0">
                <a:latin typeface="Georgia" panose="02040502050405020303" pitchFamily="18" charset="0"/>
                <a:ea typeface="+mn-ea"/>
                <a:cs typeface="+mn-cs"/>
              </a:rPr>
              <a:t>negocios</a:t>
            </a:r>
            <a:r>
              <a:rPr lang="en-US" sz="2200" dirty="0">
                <a:latin typeface="Georgia" panose="02040502050405020303" pitchFamily="18" charset="0"/>
                <a:ea typeface="+mn-ea"/>
                <a:cs typeface="+mn-cs"/>
              </a:rPr>
              <a:t> para </a:t>
            </a:r>
            <a:r>
              <a:rPr lang="es-MX" sz="2200" dirty="0">
                <a:latin typeface="Georgia" panose="02040502050405020303" pitchFamily="18" charset="0"/>
                <a:ea typeface="+mn-ea"/>
                <a:cs typeface="+mn-cs"/>
              </a:rPr>
              <a:t>reubicación de cadena productiva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Georgia" panose="02040502050405020303" pitchFamily="18" charset="0"/>
                <a:ea typeface="+mn-ea"/>
                <a:cs typeface="+mn-cs"/>
              </a:rPr>
              <a:t>Optimizar cadenas de suministro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Georgia" panose="02040502050405020303" pitchFamily="18" charset="0"/>
                <a:ea typeface="+mn-ea"/>
                <a:cs typeface="+mn-cs"/>
              </a:rPr>
              <a:t>Reducir costos y tiempos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Georgia" panose="02040502050405020303" pitchFamily="18" charset="0"/>
                <a:ea typeface="+mn-ea"/>
                <a:cs typeface="+mn-cs"/>
              </a:rPr>
              <a:t>Contacto cercano con proveedores/consumidor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Georgia" panose="02040502050405020303" pitchFamily="18" charset="0"/>
                <a:ea typeface="+mn-ea"/>
                <a:cs typeface="+mn-cs"/>
              </a:rPr>
              <a:t>Mejor conocimiento del mercado </a:t>
            </a:r>
            <a:r>
              <a:rPr lang="en-US" dirty="0"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endParaRPr lang="es-MX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4BEAE-FEF5-40A5-8EE0-72B009A44D0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6" descr="CIO Announcement | Division of University Operations">
            <a:extLst>
              <a:ext uri="{FF2B5EF4-FFF2-40B4-BE49-F238E27FC236}">
                <a16:creationId xmlns:a16="http://schemas.microsoft.com/office/drawing/2014/main" id="{3A8B7697-5047-4DC9-8C09-D94048598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7740" b="-1"/>
          <a:stretch/>
        </p:blipFill>
        <p:spPr bwMode="auto">
          <a:xfrm>
            <a:off x="5474020" y="1406956"/>
            <a:ext cx="3739252" cy="3733800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BA54515-9604-4B97-831F-F5F26BAAA0F6}"/>
              </a:ext>
            </a:extLst>
          </p:cNvPr>
          <p:cNvSpPr txBox="1">
            <a:spLocks/>
          </p:cNvSpPr>
          <p:nvPr/>
        </p:nvSpPr>
        <p:spPr>
          <a:xfrm>
            <a:off x="815051" y="1141182"/>
            <a:ext cx="7981508" cy="7096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Georgia" panose="02040502050405020303" pitchFamily="18" charset="0"/>
                <a:cs typeface="Arial" charset="0"/>
              </a:defRPr>
            </a:lvl1pPr>
          </a:lstStyle>
          <a:p>
            <a:r>
              <a:rPr lang="es-MX" dirty="0"/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17985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5C4F85-8BC3-48E8-BE30-742CDD0EE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20" y="1793349"/>
            <a:ext cx="4473650" cy="2873867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2200" dirty="0">
                <a:latin typeface="Georgia" panose="02040502050405020303" pitchFamily="18" charset="0"/>
                <a:ea typeface="+mn-ea"/>
                <a:cs typeface="+mn-cs"/>
              </a:rPr>
              <a:t>Reconfiguración del Comercio Internacional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Georgia" panose="02040502050405020303" pitchFamily="18" charset="0"/>
                <a:ea typeface="+mn-ea"/>
                <a:cs typeface="+mn-cs"/>
              </a:rPr>
              <a:t>Guerra </a:t>
            </a:r>
            <a:r>
              <a:rPr lang="es-MX" dirty="0" err="1">
                <a:latin typeface="Georgia" panose="02040502050405020303" pitchFamily="18" charset="0"/>
                <a:ea typeface="+mn-ea"/>
                <a:cs typeface="+mn-cs"/>
              </a:rPr>
              <a:t>Ucraina</a:t>
            </a:r>
            <a:r>
              <a:rPr lang="es-MX" dirty="0"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Georgia" panose="02040502050405020303" pitchFamily="18" charset="0"/>
                <a:ea typeface="+mn-ea"/>
                <a:cs typeface="+mn-cs"/>
              </a:rPr>
              <a:t>Crecimiento del e-</a:t>
            </a:r>
            <a:r>
              <a:rPr lang="es-MX" dirty="0" err="1">
                <a:latin typeface="Georgia" panose="02040502050405020303" pitchFamily="18" charset="0"/>
                <a:ea typeface="+mn-ea"/>
                <a:cs typeface="+mn-cs"/>
              </a:rPr>
              <a:t>commerce</a:t>
            </a:r>
            <a:endParaRPr lang="es-MX" dirty="0">
              <a:latin typeface="Georgia" panose="02040502050405020303" pitchFamily="18" charset="0"/>
              <a:ea typeface="+mn-ea"/>
              <a:cs typeface="+mn-cs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MX" dirty="0" err="1">
                <a:latin typeface="Georgia" panose="02040502050405020303" pitchFamily="18" charset="0"/>
                <a:ea typeface="+mn-ea"/>
                <a:cs typeface="+mn-cs"/>
              </a:rPr>
              <a:t>Covid-19</a:t>
            </a:r>
            <a:endParaRPr lang="es-MX" dirty="0">
              <a:latin typeface="Georgia" panose="02040502050405020303" pitchFamily="18" charset="0"/>
              <a:ea typeface="+mn-ea"/>
              <a:cs typeface="+mn-cs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Georgia" panose="02040502050405020303" pitchFamily="18" charset="0"/>
                <a:ea typeface="+mn-ea"/>
                <a:cs typeface="+mn-cs"/>
              </a:rPr>
              <a:t>Tensiones China-USA</a:t>
            </a:r>
            <a:endParaRPr lang="en-US" dirty="0">
              <a:latin typeface="Georgia" panose="02040502050405020303" pitchFamily="18" charset="0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D106E8-ECD8-4EC3-95F7-4A8A6B129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72" y="1357217"/>
            <a:ext cx="3239237" cy="449413"/>
          </a:xfrm>
        </p:spPr>
        <p:txBody>
          <a:bodyPr>
            <a:normAutofit fontScale="90000"/>
          </a:bodyPr>
          <a:lstStyle/>
          <a:p>
            <a:r>
              <a:rPr lang="es-MX" dirty="0"/>
              <a:t>Causas</a:t>
            </a:r>
            <a:br>
              <a:rPr lang="es-MX" dirty="0"/>
            </a:br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4BEAE-FEF5-40A5-8EE0-72B009A44D0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2" descr="CCE busca integrar a Pymes al crecimiento del nearshoring - Grupo Milenio">
            <a:extLst>
              <a:ext uri="{FF2B5EF4-FFF2-40B4-BE49-F238E27FC236}">
                <a16:creationId xmlns:a16="http://schemas.microsoft.com/office/drawing/2014/main" id="{C7CC16B9-10F4-4CD9-83A6-B27941AA6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r="14292"/>
          <a:stretch/>
        </p:blipFill>
        <p:spPr bwMode="auto">
          <a:xfrm>
            <a:off x="5375685" y="688544"/>
            <a:ext cx="3768315" cy="445495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31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74" name="Rectangle 6173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38F3C66-E09C-4918-9FF0-3CE1F2953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13370"/>
          <a:stretch/>
        </p:blipFill>
        <p:spPr bwMode="auto">
          <a:xfrm>
            <a:off x="20" y="10"/>
            <a:ext cx="9143980" cy="334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6" name="Rectangle: Rounded Corners 6175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9664"/>
            <a:ext cx="7036903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8EA1EF-48D0-4940-A14F-9FBCD2B8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196" y="3152458"/>
            <a:ext cx="6417894" cy="402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100" dirty="0">
                <a:solidFill>
                  <a:schemeClr val="bg1"/>
                </a:solidFill>
                <a:ea typeface="+mj-ea"/>
                <a:cs typeface="+mj-cs"/>
              </a:rPr>
              <a:t>MÉXICO </a:t>
            </a:r>
          </a:p>
        </p:txBody>
      </p:sp>
      <p:sp>
        <p:nvSpPr>
          <p:cNvPr id="6171" name="Content Placeholder 6170">
            <a:extLst>
              <a:ext uri="{FF2B5EF4-FFF2-40B4-BE49-F238E27FC236}">
                <a16:creationId xmlns:a16="http://schemas.microsoft.com/office/drawing/2014/main" id="{74470626-A5E3-3202-544B-827E94CC1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196" y="3717235"/>
            <a:ext cx="3685762" cy="125504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latin typeface="Georgia" panose="02040502050405020303" pitchFamily="18" charset="0"/>
                <a:ea typeface="+mn-ea"/>
                <a:cs typeface="+mn-cs"/>
              </a:rPr>
              <a:t>Ubicación estratégica	</a:t>
            </a:r>
          </a:p>
          <a:p>
            <a:pPr>
              <a:lnSpc>
                <a:spcPct val="9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latin typeface="Georgia" panose="02040502050405020303" pitchFamily="18" charset="0"/>
                <a:ea typeface="+mn-ea"/>
                <a:cs typeface="+mn-cs"/>
              </a:rPr>
              <a:t>Costos competitivos</a:t>
            </a:r>
          </a:p>
          <a:p>
            <a:pPr>
              <a:lnSpc>
                <a:spcPct val="9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latin typeface="Georgia" panose="02040502050405020303" pitchFamily="18" charset="0"/>
                <a:ea typeface="+mn-ea"/>
                <a:cs typeface="+mn-cs"/>
              </a:rPr>
              <a:t>Calidad de mano de obra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47C28-34E5-4F12-92CE-8816A73AF38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6743700" y="4767262"/>
            <a:ext cx="1975104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4EEE6AFD-C632-9F49-B771-1F87972A33B3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4" name="Content Placeholder 6170">
            <a:extLst>
              <a:ext uri="{FF2B5EF4-FFF2-40B4-BE49-F238E27FC236}">
                <a16:creationId xmlns:a16="http://schemas.microsoft.com/office/drawing/2014/main" id="{9EA17E94-144A-4E4E-A41C-31810E0B8971}"/>
              </a:ext>
            </a:extLst>
          </p:cNvPr>
          <p:cNvSpPr txBox="1">
            <a:spLocks/>
          </p:cNvSpPr>
          <p:nvPr/>
        </p:nvSpPr>
        <p:spPr>
          <a:xfrm>
            <a:off x="4196760" y="3723639"/>
            <a:ext cx="3685762" cy="12550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BAF60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60B1D6"/>
              </a:buClr>
              <a:buSzPct val="100000"/>
              <a:buFont typeface="Arial"/>
              <a:buChar char="•"/>
              <a:defRPr sz="18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latin typeface="Georgia" panose="02040502050405020303" pitchFamily="18" charset="0"/>
                <a:ea typeface="+mn-ea"/>
                <a:cs typeface="+mn-cs"/>
              </a:rPr>
              <a:t>Crecimiento de la industria de manufactura</a:t>
            </a:r>
          </a:p>
          <a:p>
            <a:pPr>
              <a:lnSpc>
                <a:spcPct val="9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latin typeface="Georgia" panose="02040502050405020303" pitchFamily="18" charset="0"/>
                <a:ea typeface="+mn-ea"/>
                <a:cs typeface="+mn-cs"/>
              </a:rPr>
              <a:t>Acuerdos comerciales y Tratados de libre comercio</a:t>
            </a:r>
          </a:p>
        </p:txBody>
      </p:sp>
    </p:spTree>
    <p:extLst>
      <p:ext uri="{BB962C8B-B14F-4D97-AF65-F5344CB8AC3E}">
        <p14:creationId xmlns:p14="http://schemas.microsoft.com/office/powerpoint/2010/main" val="22480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01EF2-5E5A-475C-9559-51FAD77C75C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1C6F725-B4AC-41A4-9502-B871852A9F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0775457"/>
              </p:ext>
            </p:extLst>
          </p:nvPr>
        </p:nvGraphicFramePr>
        <p:xfrm>
          <a:off x="1308846" y="939437"/>
          <a:ext cx="648276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86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4A566E-A895-430B-983F-7F4E373BE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46" y="1762612"/>
            <a:ext cx="7981508" cy="2873867"/>
          </a:xfrm>
        </p:spPr>
        <p:txBody>
          <a:bodyPr/>
          <a:lstStyle/>
          <a:p>
            <a:r>
              <a:rPr lang="es-MX" sz="1800" dirty="0"/>
              <a:t>Análisis de regulación y plan de negocios (consideraciones corporativas, laborales, aduaneras, fiscales)</a:t>
            </a:r>
          </a:p>
          <a:p>
            <a:r>
              <a:rPr lang="es-MX" sz="1800" dirty="0"/>
              <a:t>Creación del vehículo adecuado</a:t>
            </a:r>
          </a:p>
          <a:p>
            <a:r>
              <a:rPr lang="es-MX" sz="1800" dirty="0"/>
              <a:t>Localización del proyecto (tierra, compra, renta, ejidos)</a:t>
            </a:r>
          </a:p>
          <a:p>
            <a:r>
              <a:rPr lang="es-MX" sz="1800" dirty="0"/>
              <a:t>Permisos de operación (</a:t>
            </a:r>
            <a:r>
              <a:rPr lang="es-MX" sz="1800" dirty="0" err="1"/>
              <a:t>IMMEX</a:t>
            </a:r>
            <a:r>
              <a:rPr lang="es-MX" sz="1800" dirty="0"/>
              <a:t>, ambientales, laborales)</a:t>
            </a:r>
          </a:p>
          <a:p>
            <a:r>
              <a:rPr lang="es-MX" sz="1800" dirty="0"/>
              <a:t>Negociación de posibles incentivos a nivel local (predial, impuesto sobre nómina)</a:t>
            </a:r>
          </a:p>
          <a:p>
            <a:r>
              <a:rPr lang="es-MX" sz="1800" dirty="0"/>
              <a:t>Consideraciones fiscales</a:t>
            </a:r>
          </a:p>
          <a:p>
            <a:endParaRPr lang="es-MX" sz="2000" dirty="0"/>
          </a:p>
          <a:p>
            <a:endParaRPr lang="es-MX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8DD5B-3A62-43AF-AD3F-8B2646E45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246" y="941397"/>
            <a:ext cx="7981508" cy="709683"/>
          </a:xfrm>
        </p:spPr>
        <p:txBody>
          <a:bodyPr/>
          <a:lstStyle/>
          <a:p>
            <a:r>
              <a:rPr lang="es-MX" dirty="0"/>
              <a:t>Análisis de inversión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2289E-519E-46A2-8245-E1C3AC13294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4A566E-A895-430B-983F-7F4E373BE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46" y="1762612"/>
            <a:ext cx="7981508" cy="2873867"/>
          </a:xfrm>
        </p:spPr>
        <p:txBody>
          <a:bodyPr/>
          <a:lstStyle/>
          <a:p>
            <a:r>
              <a:rPr lang="es-MX" dirty="0"/>
              <a:t>Elección del vehículo de inversión</a:t>
            </a:r>
          </a:p>
          <a:p>
            <a:pPr lvl="1"/>
            <a:r>
              <a:rPr lang="es-MX" dirty="0"/>
              <a:t>Sociedades vs Fideicomisos</a:t>
            </a:r>
          </a:p>
          <a:p>
            <a:pPr lvl="1"/>
            <a:r>
              <a:rPr lang="es-MX" dirty="0"/>
              <a:t>Asociaciones en participación</a:t>
            </a:r>
          </a:p>
          <a:p>
            <a:r>
              <a:rPr lang="es-MX" dirty="0"/>
              <a:t>Gobierno corporativo	</a:t>
            </a:r>
          </a:p>
          <a:p>
            <a:r>
              <a:rPr lang="es-MX" dirty="0"/>
              <a:t>Cumplimiento de aspectos regulatorios y ambientales</a:t>
            </a:r>
          </a:p>
          <a:p>
            <a:pPr lvl="1"/>
            <a:r>
              <a:rPr lang="es-MX" dirty="0"/>
              <a:t>Licencias/permisos/autorizaciones</a:t>
            </a:r>
          </a:p>
          <a:p>
            <a:r>
              <a:rPr lang="es-MX" dirty="0"/>
              <a:t>Financiamiento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8DD5B-3A62-43AF-AD3F-8B2646E45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246" y="941397"/>
            <a:ext cx="7981508" cy="709683"/>
          </a:xfrm>
        </p:spPr>
        <p:txBody>
          <a:bodyPr/>
          <a:lstStyle/>
          <a:p>
            <a:r>
              <a:rPr lang="es-MX" dirty="0"/>
              <a:t>Consideraciones corporativas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2289E-519E-46A2-8245-E1C3AC13294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4A566E-A895-430B-983F-7F4E373BE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46" y="1762612"/>
            <a:ext cx="7981508" cy="2873867"/>
          </a:xfrm>
        </p:spPr>
        <p:txBody>
          <a:bodyPr/>
          <a:lstStyle/>
          <a:p>
            <a:r>
              <a:rPr lang="es-MX" dirty="0"/>
              <a:t>Capital público – coinvertir con el mercado público a través de fondos híbridos</a:t>
            </a:r>
          </a:p>
          <a:p>
            <a:r>
              <a:rPr lang="es-MX" dirty="0"/>
              <a:t>Promotores institucionales experimentados</a:t>
            </a:r>
          </a:p>
          <a:p>
            <a:r>
              <a:rPr lang="es-MX" dirty="0"/>
              <a:t>Alianzas estratégicas con inversionistas institucionales</a:t>
            </a:r>
          </a:p>
          <a:p>
            <a:r>
              <a:rPr lang="es-MX" dirty="0"/>
              <a:t>Aspectos legales relevantes y temas de mercado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8DD5B-3A62-43AF-AD3F-8B2646E45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246" y="941397"/>
            <a:ext cx="7981508" cy="709683"/>
          </a:xfrm>
        </p:spPr>
        <p:txBody>
          <a:bodyPr>
            <a:normAutofit/>
          </a:bodyPr>
          <a:lstStyle/>
          <a:p>
            <a:r>
              <a:rPr lang="es-MX" sz="2800" dirty="0"/>
              <a:t>Esquemas de inversión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2289E-519E-46A2-8245-E1C3AC13294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EEE6AFD-C632-9F49-B771-1F87972A33B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8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de Deck Theme">
  <a:themeElements>
    <a:clrScheme name="Custom 2">
      <a:dk1>
        <a:srgbClr val="000000"/>
      </a:dk1>
      <a:lt1>
        <a:srgbClr val="FFFFFF"/>
      </a:lt1>
      <a:dk2>
        <a:srgbClr val="2D2D2D"/>
      </a:dk2>
      <a:lt2>
        <a:srgbClr val="FAFAF0"/>
      </a:lt2>
      <a:accent1>
        <a:srgbClr val="93D3F1"/>
      </a:accent1>
      <a:accent2>
        <a:srgbClr val="6FC1E7"/>
      </a:accent2>
      <a:accent3>
        <a:srgbClr val="60B1D6"/>
      </a:accent3>
      <a:accent4>
        <a:srgbClr val="BE9B39"/>
      </a:accent4>
      <a:accent5>
        <a:srgbClr val="988246"/>
      </a:accent5>
      <a:accent6>
        <a:srgbClr val="CBAF60"/>
      </a:accent6>
      <a:hlink>
        <a:srgbClr val="60B1D6"/>
      </a:hlink>
      <a:folHlink>
        <a:srgbClr val="60B1D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GT PPT Palette">
      <a:dk1>
        <a:srgbClr val="000000"/>
      </a:dk1>
      <a:lt1>
        <a:srgbClr val="FFFFFF"/>
      </a:lt1>
      <a:dk2>
        <a:srgbClr val="2D2D2D"/>
      </a:dk2>
      <a:lt2>
        <a:srgbClr val="FAFAF0"/>
      </a:lt2>
      <a:accent1>
        <a:srgbClr val="BE9B39"/>
      </a:accent1>
      <a:accent2>
        <a:srgbClr val="6FC1E7"/>
      </a:accent2>
      <a:accent3>
        <a:srgbClr val="9D9D9D"/>
      </a:accent3>
      <a:accent4>
        <a:srgbClr val="988246"/>
      </a:accent4>
      <a:accent5>
        <a:srgbClr val="60B1D6"/>
      </a:accent5>
      <a:accent6>
        <a:srgbClr val="4E94B4"/>
      </a:accent6>
      <a:hlink>
        <a:srgbClr val="0D7D9C"/>
      </a:hlink>
      <a:folHlink>
        <a:srgbClr val="9D9D9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_SimpleTemplate_DesignedCover.pptx" id="{02740F60-A68D-476B-B8DC-6BC7CC15C3AB}" vid="{DA380AEF-2FE6-4391-ADA4-5BAE5AFEBDB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443</Words>
  <Application>Microsoft Office PowerPoint</Application>
  <PresentationFormat>On-screen Show (16:9)</PresentationFormat>
  <Paragraphs>129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Wingdings</vt:lpstr>
      <vt:lpstr>Slide Deck Theme</vt:lpstr>
      <vt:lpstr>Office Theme</vt:lpstr>
      <vt:lpstr>Los retos y oportunidades fiscales del Nearshoring en México </vt:lpstr>
      <vt:lpstr>Agenda</vt:lpstr>
      <vt:lpstr>PowerPoint Presentation</vt:lpstr>
      <vt:lpstr>Causas </vt:lpstr>
      <vt:lpstr>MÉXICO </vt:lpstr>
      <vt:lpstr>PowerPoint Presentation</vt:lpstr>
      <vt:lpstr>Análisis de inversión</vt:lpstr>
      <vt:lpstr>Consideraciones corporativas</vt:lpstr>
      <vt:lpstr>Esquemas de inversión</vt:lpstr>
      <vt:lpstr>PowerPoint Presentation</vt:lpstr>
      <vt:lpstr>Retos Fiscales</vt:lpstr>
      <vt:lpstr>Ejemplo – Sector Inmobiliario</vt:lpstr>
      <vt:lpstr>Ejemplo  – Sector Manufactura</vt:lpstr>
      <vt:lpstr>Implementación – Asesoría integral</vt:lpstr>
      <vt:lpstr>Los retos y oportunidades fiscales del Nearshoring en México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 Tuskey</dc:creator>
  <cp:lastModifiedBy>Baez, Erika (Shld-MEX-Tx)</cp:lastModifiedBy>
  <cp:revision>343</cp:revision>
  <cp:lastPrinted>2016-12-29T16:10:33Z</cp:lastPrinted>
  <dcterms:created xsi:type="dcterms:W3CDTF">2016-12-14T19:32:24Z</dcterms:created>
  <dcterms:modified xsi:type="dcterms:W3CDTF">2023-06-07T03:23:58Z</dcterms:modified>
</cp:coreProperties>
</file>